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5E33-4518-4E86-87D8-12AA89C8E111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01C6-84F1-4C87-A605-A06D4B6414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1"/>
            <a:ext cx="8534400" cy="1847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6: S. D. as ruler, Normal Model</a:t>
            </a:r>
            <a:br>
              <a:rPr lang="en-US" dirty="0" smtClean="0"/>
            </a:br>
            <a:r>
              <a:rPr lang="en-US" dirty="0" smtClean="0"/>
              <a:t>(Last chapter of this unit)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AP Statistics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of Normal Percentiles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values aren’t an integer multiple of </a:t>
            </a:r>
          </a:p>
          <a:p>
            <a:r>
              <a:rPr lang="en-US" dirty="0" smtClean="0"/>
              <a:t>Convert to Standard Normal first</a:t>
            </a:r>
          </a:p>
          <a:p>
            <a:pPr lvl="1"/>
            <a:r>
              <a:rPr lang="en-US" dirty="0" smtClean="0"/>
              <a:t>Use mean 0, std dev 1</a:t>
            </a:r>
          </a:p>
          <a:p>
            <a:pPr lvl="1"/>
            <a:r>
              <a:rPr lang="en-US" dirty="0" smtClean="0"/>
              <a:t>Find z</a:t>
            </a:r>
          </a:p>
          <a:p>
            <a:pPr lvl="1"/>
            <a:r>
              <a:rPr lang="en-US" dirty="0" smtClean="0"/>
              <a:t>Use Table z (Appendix A-78, A-79) or calculator</a:t>
            </a:r>
          </a:p>
          <a:p>
            <a:pPr lvl="1"/>
            <a:r>
              <a:rPr lang="en-US" dirty="0" smtClean="0"/>
              <a:t>x 100 value in cell (% of pop (area under curve) less than your z score)</a:t>
            </a:r>
          </a:p>
          <a:p>
            <a:pPr lvl="1"/>
            <a:endParaRPr lang="en-US" i="1" dirty="0" smtClean="0"/>
          </a:p>
          <a:p>
            <a:pPr lvl="1">
              <a:buNone/>
            </a:pPr>
            <a:r>
              <a:rPr lang="en-US" i="1" dirty="0" smtClean="0"/>
              <a:t>Find the z score for the 20% percentile.</a:t>
            </a:r>
          </a:p>
          <a:p>
            <a:pPr lvl="1">
              <a:buNone/>
            </a:pPr>
            <a:r>
              <a:rPr lang="en-US" i="1" dirty="0" smtClean="0"/>
              <a:t>What area is less than z score = 2.5?</a:t>
            </a:r>
            <a:endParaRPr lang="en-US" dirty="0" smtClean="0"/>
          </a:p>
        </p:txBody>
      </p:sp>
      <p:pic>
        <p:nvPicPr>
          <p:cNvPr id="4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2" cstate="print"/>
          <a:srcRect l="54545" t="58394" r="30909"/>
          <a:stretch>
            <a:fillRect/>
          </a:stretch>
        </p:blipFill>
        <p:spPr bwMode="auto">
          <a:xfrm>
            <a:off x="7848600" y="1752600"/>
            <a:ext cx="260684" cy="61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Normalcdf</a:t>
            </a:r>
            <a:r>
              <a:rPr lang="en-US" dirty="0" smtClean="0"/>
              <a:t> and </a:t>
            </a:r>
            <a:r>
              <a:rPr lang="en-US" dirty="0" err="1" smtClean="0"/>
              <a:t>InvNorm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DISTR</a:t>
            </a:r>
          </a:p>
          <a:p>
            <a:pPr lvl="1"/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normalpdf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(x) – find y for a Normal curve</a:t>
            </a:r>
          </a:p>
          <a:p>
            <a:pPr lvl="1"/>
            <a:r>
              <a:rPr lang="en-US" dirty="0" err="1" smtClean="0"/>
              <a:t>normalcdf</a:t>
            </a:r>
            <a:r>
              <a:rPr lang="en-US" dirty="0" smtClean="0"/>
              <a:t>(</a:t>
            </a:r>
            <a:r>
              <a:rPr lang="en-US" dirty="0" err="1" smtClean="0"/>
              <a:t>zleft</a:t>
            </a:r>
            <a:r>
              <a:rPr lang="en-US" dirty="0" smtClean="0"/>
              <a:t>, </a:t>
            </a:r>
            <a:r>
              <a:rPr lang="en-US" dirty="0" err="1" smtClean="0"/>
              <a:t>zright</a:t>
            </a:r>
            <a:r>
              <a:rPr lang="en-US" dirty="0" smtClean="0"/>
              <a:t>) </a:t>
            </a:r>
            <a:r>
              <a:rPr lang="en-US" dirty="0" smtClean="0"/>
              <a:t>– find area between 2 z scores</a:t>
            </a:r>
          </a:p>
          <a:p>
            <a:pPr lvl="1"/>
            <a:r>
              <a:rPr lang="en-US" dirty="0" err="1" smtClean="0"/>
              <a:t>invNorm</a:t>
            </a:r>
            <a:r>
              <a:rPr lang="en-US" dirty="0" smtClean="0"/>
              <a:t>(%</a:t>
            </a:r>
            <a:r>
              <a:rPr lang="en-US" dirty="0" err="1" smtClean="0"/>
              <a:t>ile</a:t>
            </a:r>
            <a:r>
              <a:rPr lang="en-US" dirty="0" smtClean="0"/>
              <a:t>) – find z score for specific area starting from left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i="1" dirty="0" smtClean="0"/>
              <a:t>Try it on your calculator: </a:t>
            </a:r>
          </a:p>
          <a:p>
            <a:pPr lvl="1">
              <a:buNone/>
            </a:pPr>
            <a:r>
              <a:rPr lang="en-US" i="1" dirty="0" smtClean="0"/>
              <a:t>a) What area is between z scores 1 and -1?  (You should already know this answer)</a:t>
            </a:r>
          </a:p>
          <a:p>
            <a:pPr lvl="1">
              <a:buNone/>
            </a:pPr>
            <a:r>
              <a:rPr lang="en-US" i="1" dirty="0" smtClean="0"/>
              <a:t>b) What area is above z = 1.8?  (Use 2</a:t>
            </a:r>
            <a:r>
              <a:rPr lang="en-US" i="1" baseline="30000" dirty="0" smtClean="0"/>
              <a:t>nd</a:t>
            </a:r>
            <a:r>
              <a:rPr lang="en-US" i="1" dirty="0" smtClean="0"/>
              <a:t> z of 99 as you cannot enter infinity)</a:t>
            </a:r>
          </a:p>
          <a:p>
            <a:pPr lvl="1">
              <a:buNone/>
            </a:pPr>
            <a:r>
              <a:rPr lang="en-US" i="1" dirty="0" smtClean="0"/>
              <a:t>c) What is the z-score at the 30% percentile?</a:t>
            </a:r>
          </a:p>
          <a:p>
            <a:pPr lvl="1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probability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x: Normal scores (z scores)</a:t>
            </a:r>
          </a:p>
          <a:p>
            <a:r>
              <a:rPr lang="en-US" dirty="0" smtClean="0"/>
              <a:t>y: quantitative unit (e.g. weight)</a:t>
            </a:r>
          </a:p>
          <a:p>
            <a:r>
              <a:rPr lang="en-US" dirty="0" smtClean="0"/>
              <a:t>Diagonal line IF Normal dist.</a:t>
            </a:r>
          </a:p>
          <a:p>
            <a:r>
              <a:rPr lang="en-US" dirty="0" smtClean="0"/>
              <a:t>Not straight diagonal line?  Normal model not reliable here.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Normal or Not Normal?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2" name="Picture 4" descr="http://www-ssc.igpp.ucla.edu/personnel/russell/papers/psd_ed/fig3.gif"/>
          <p:cNvPicPr>
            <a:picLocks noChangeAspect="1" noChangeArrowheads="1"/>
          </p:cNvPicPr>
          <p:nvPr/>
        </p:nvPicPr>
        <p:blipFill>
          <a:blip r:embed="rId2" cstate="print"/>
          <a:srcRect t="2988" r="4000" b="10512"/>
          <a:stretch>
            <a:fillRect/>
          </a:stretch>
        </p:blipFill>
        <p:spPr bwMode="auto">
          <a:xfrm>
            <a:off x="533400" y="762000"/>
            <a:ext cx="80010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</a:t>
            </a:r>
            <a:r>
              <a:rPr lang="en-US" dirty="0" err="1" smtClean="0"/>
              <a:t>Prob</a:t>
            </a:r>
            <a:r>
              <a:rPr lang="en-US" dirty="0" smtClean="0"/>
              <a:t> Plot on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(enter as list)</a:t>
            </a:r>
          </a:p>
          <a:p>
            <a:pPr>
              <a:buNone/>
            </a:pPr>
            <a:r>
              <a:rPr lang="en-US" dirty="0" smtClean="0"/>
              <a:t>		22  17  18  29  22  23  24  23  17  21</a:t>
            </a:r>
          </a:p>
          <a:p>
            <a:r>
              <a:rPr lang="en-US" dirty="0" smtClean="0"/>
              <a:t>STATPLOT On</a:t>
            </a:r>
          </a:p>
          <a:p>
            <a:r>
              <a:rPr lang="en-US" dirty="0" smtClean="0"/>
              <a:t>Type: pick last one</a:t>
            </a:r>
          </a:p>
          <a:p>
            <a:r>
              <a:rPr lang="en-US" dirty="0" smtClean="0"/>
              <a:t>Data Axis: Y</a:t>
            </a:r>
          </a:p>
          <a:p>
            <a:r>
              <a:rPr lang="en-US" dirty="0" err="1" smtClean="0"/>
              <a:t>ZoomStat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can be concluded?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comparing different-looking values</a:t>
            </a:r>
          </a:p>
          <a:p>
            <a:pPr lvl="1"/>
            <a:r>
              <a:rPr lang="en-US" dirty="0" smtClean="0"/>
              <a:t>Performance in target shooting (accuracy)</a:t>
            </a:r>
          </a:p>
          <a:p>
            <a:pPr lvl="1"/>
            <a:r>
              <a:rPr lang="en-US" dirty="0" smtClean="0"/>
              <a:t>Performance in running (time)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For each metric, how does data vary from mean?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Standard deviation = Ruler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Z-score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Standardized Value</a:t>
            </a:r>
          </a:p>
          <a:p>
            <a:r>
              <a:rPr lang="en-US" dirty="0" smtClean="0"/>
              <a:t>No units (units divide away)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Use “center” and “spread” in reading this equation to your neighbor.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lrieber.coe.uga.edu/edit6900/resources/z_formula_lar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819400"/>
            <a:ext cx="4191000" cy="279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ededu.net/Main/Math/151stat/151Q/151Q62A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941674"/>
            <a:ext cx="5867400" cy="38401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830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z = 2 means datum is 2 S.D. above the mean</a:t>
            </a:r>
          </a:p>
          <a:p>
            <a:pPr>
              <a:buNone/>
            </a:pPr>
            <a:r>
              <a:rPr lang="en-US" dirty="0" smtClean="0"/>
              <a:t>z = -2 means ?</a:t>
            </a:r>
          </a:p>
          <a:p>
            <a:pPr>
              <a:buNone/>
            </a:pPr>
            <a:r>
              <a:rPr lang="en-US" dirty="0" smtClean="0"/>
              <a:t>z </a:t>
            </a:r>
            <a:r>
              <a:rPr lang="en-US" u="sng" dirty="0" smtClean="0"/>
              <a:t>&gt;</a:t>
            </a:r>
            <a:r>
              <a:rPr lang="en-US" dirty="0" smtClean="0"/>
              <a:t> 1 means ?</a:t>
            </a:r>
          </a:p>
          <a:p>
            <a:pPr>
              <a:buNone/>
            </a:pPr>
            <a:r>
              <a:rPr lang="en-US" dirty="0" smtClean="0"/>
              <a:t>Higher |z| = more different </a:t>
            </a:r>
          </a:p>
          <a:p>
            <a:pPr>
              <a:buNone/>
            </a:pPr>
            <a:r>
              <a:rPr lang="en-US" dirty="0" smtClean="0"/>
              <a:t>        from mean, </a:t>
            </a:r>
          </a:p>
          <a:p>
            <a:pPr>
              <a:buNone/>
            </a:pPr>
            <a:r>
              <a:rPr lang="en-US" dirty="0" smtClean="0"/>
              <a:t>        more unusual, </a:t>
            </a:r>
          </a:p>
          <a:p>
            <a:pPr>
              <a:buNone/>
            </a:pPr>
            <a:r>
              <a:rPr lang="en-US" dirty="0" smtClean="0"/>
              <a:t>        less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re. finding &amp; applying 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class A, your 2 lowest tests will be dropped. Tests are “curved,” meaning they are standardized.  Your scores: </a:t>
            </a:r>
          </a:p>
          <a:p>
            <a:pPr>
              <a:buNone/>
            </a:pPr>
            <a:r>
              <a:rPr lang="en-US" dirty="0" smtClean="0"/>
              <a:t>		Test 1: 90 with class mean 88, S.D. 4</a:t>
            </a:r>
          </a:p>
          <a:p>
            <a:pPr>
              <a:buNone/>
            </a:pPr>
            <a:r>
              <a:rPr lang="en-US" dirty="0" smtClean="0"/>
              <a:t>		Test 2: 80 with class mean 75, S.D. 5</a:t>
            </a:r>
          </a:p>
          <a:p>
            <a:pPr>
              <a:buNone/>
            </a:pPr>
            <a:r>
              <a:rPr lang="en-US" dirty="0" smtClean="0"/>
              <a:t>Which one is dropped?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Calculate z for each to answer the question.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2" descr="http://lrieber.coe.uga.edu/edit6900/resources/z_formula_large.gif"/>
          <p:cNvPicPr>
            <a:picLocks noChangeAspect="1" noChangeArrowheads="1"/>
          </p:cNvPicPr>
          <p:nvPr/>
        </p:nvPicPr>
        <p:blipFill>
          <a:blip r:embed="rId2" cstate="print"/>
          <a:srcRect l="12727" t="8182" r="32727" b="48182"/>
          <a:stretch>
            <a:fillRect/>
          </a:stretch>
        </p:blipFill>
        <p:spPr bwMode="auto">
          <a:xfrm>
            <a:off x="6096000" y="4267200"/>
            <a:ext cx="2286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“All models are wrong, but some are useful.”</a:t>
            </a:r>
          </a:p>
          <a:p>
            <a:pPr>
              <a:buNone/>
            </a:pPr>
            <a:r>
              <a:rPr lang="en-US" dirty="0" smtClean="0"/>
              <a:t>		George Box (Statistician)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 Changing with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Shifting (+ or – by constant)</a:t>
            </a:r>
          </a:p>
          <a:p>
            <a:pPr lvl="1"/>
            <a:r>
              <a:rPr lang="en-US" dirty="0" smtClean="0"/>
              <a:t>Shift by constant:      , min, max, median, quartiles</a:t>
            </a:r>
          </a:p>
          <a:p>
            <a:pPr lvl="1"/>
            <a:r>
              <a:rPr lang="en-US" dirty="0" smtClean="0"/>
              <a:t>Unchanged: Range, IQR, s</a:t>
            </a:r>
          </a:p>
          <a:p>
            <a:r>
              <a:rPr lang="en-US" dirty="0" smtClean="0"/>
              <a:t>Rescaling (x or       by constant)</a:t>
            </a:r>
          </a:p>
          <a:p>
            <a:pPr lvl="1"/>
            <a:r>
              <a:rPr lang="en-US" dirty="0" smtClean="0"/>
              <a:t>Rescale by constant:       , min, max, median, quartiles</a:t>
            </a:r>
          </a:p>
          <a:p>
            <a:pPr lvl="1"/>
            <a:r>
              <a:rPr lang="en-US" dirty="0" smtClean="0"/>
              <a:t>Change proportionally: Range, IQR, s </a:t>
            </a:r>
          </a:p>
          <a:p>
            <a:r>
              <a:rPr lang="en-US" dirty="0" smtClean="0"/>
              <a:t>Standardizing = Shift by      AND Rescale by s</a:t>
            </a:r>
          </a:p>
          <a:p>
            <a:pPr lvl="1"/>
            <a:r>
              <a:rPr lang="en-US" dirty="0" smtClean="0"/>
              <a:t>     becomes zero</a:t>
            </a:r>
          </a:p>
          <a:p>
            <a:pPr lvl="1"/>
            <a:r>
              <a:rPr lang="en-US" dirty="0" smtClean="0"/>
              <a:t>S becomes 1</a:t>
            </a:r>
          </a:p>
          <a:p>
            <a:pPr lvl="1"/>
            <a:r>
              <a:rPr lang="en-US" dirty="0" smtClean="0"/>
              <a:t>No change in distribution shape</a:t>
            </a:r>
          </a:p>
          <a:p>
            <a:pPr lvl="1"/>
            <a:endParaRPr lang="en-US" dirty="0"/>
          </a:p>
        </p:txBody>
      </p:sp>
      <p:pic>
        <p:nvPicPr>
          <p:cNvPr id="17410" name="Picture 2" descr="http://www.skillsyouneed.com/images/x-b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447800"/>
            <a:ext cx="466725" cy="485775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BDAAkGBwgHBgkIBwgKCgkLDRYPDQwMDRsUFRAWIB0iIiAdHx8kKDQsJCYxJx8fLT0tMTU3Ojo6Iys/RD84QzQ5Ojf/2wBDAQoKCg0MDRoPDxo3JR8lNzc3Nzc3Nzc3Nzc3Nzc3Nzc3Nzc3Nzc3Nzc3Nzc3Nzc3Nzc3Nzc3Nzc3Nzc3Nzc3Nzf/wAARCADEAQEDASIAAhEBAxEB/8QAGwABAQEBAQEBAQAAAAAAAAAAAAcIBgUDBAL/xAA6EAABAgMEBwYEBAcBAAAAAAAAAQIDBAUGEVaUBxIWGCHR4zFBUWFxkRMUgaEINnSyIiMyQkNSsWL/xAAUAQEAAAAAAAAAAAAAAAAAAAAA/8QAFBEBAAAAAAAAAAAAAAAAAAAAAP/aAAwDAQACEQMRAD8AuIAAAAAAAAAAAAAAAAAAH55yek5FmvOzcCXZ/tGiIxPuR/Svpbi06ai0SysVqTEJ2rMzqIjtRe9jL+F/ivd2Jx4pCpuamJ2YfMzkeLMR4i3vixXq9zl81XioG0JGr0yoLdIVGTml8IEdr/8Ain7TDzHOY9r2OVrmrejkW5UXxKjo60v1KjTUGRtJHiT1Ldc34z/4osv539rm+KLevh2XKGkAfOWjwZqXhTEtFZFgxWI+HEY69r2ql6Kip2oqH0AAAAAAAAAAAAAAAAAAAAAAAAAAAAAAAAAAAAcxpLrsSztiapUZd6smEhpDgOal6te9Uai/S+/6HTk20/wIsXR9EfDerWwZuE+Iif3N4tuX6uRfoBmUAAAABo38PVoIlRszNUmYiK+JTYqfDv7oT71RL/JUd6JcVYhH4Z2uWbtA9L9VIcBF9VV93/FLuAAAAAAAAAAAAAAAAAAAAAAAAAAAAAAAAAAAA8y01GgWhoE9SZrhDmoSs1rr9V3a13qioi/Q9MAYprVLnKJVZmmVGEsKalnqyI3/AIqeKKlyoveiofiNaW+0e0i2sujppFlqjDYrYM5DS9zU8HJ/c2/u7uNypepD6xoYthITDmycpBqEG9dWLAjtbw7r2vVFRfS/1AnZ/TGOiPayG1XPcqI1rUvVV8EO5ktENtpqM1jqS2XYq8YseYho1vqiOVfZFK/o70S06y0aHUalEbUKo1EVjtX+VAXxYi9q/wDpfoiAenoisnEsnZOHBnEVs/Nv+YmWrd/LVUREZ9ERL/NVO2AAAAAAAAAAAAAAAAAAAAAAAAAAAAAAAAAAAAAAAAAAAAAAAAAAAAAAAAAAAAAAAAAAAAAAAAAAAAAAAAAAAAAAAAAAAAAAAAAAAAAAAAAAAAAAABz8a3FlYEZ8GNaCmsiQ3K17HTDUVqpwVFOgMYWp/M9X/XRv3qBqzb2yOI6ZmW8xt7ZHEdMzLeZj8AbA29sjiOmZlvMbe2RxHTMy3mY/AGwNvbI4jpmZbzG3tkcR0zMt5mPwBsDb2yOI6ZmW8xt7ZHEdMzLeZj8AbA29sjiOmZlvMbe2RxHTMy3mY/AGwNvbI4jpmZbzG3tkcR0zMt5mPwBsDb2yOI6ZmW8xt7ZHEdMzLeZj8AbA29sjiOmZlvMbe2RxHTMy3mY/AGwNvbI4jpmZbzG3tkcR0zMt5mPwBsDb2yOI6ZmW8xt7ZHEdMzLeZj8AbA29sjiOmZlvMbe2RxHTMy3mY/AGwNvbI4jpmZbzG3tkcR0zMt5mPwBsDb2yOI6ZmW8xt7ZHEdMzLeZj8AbA29sjiOmZlvMbe2RxHTMy3mY/AGwoVubKRYjIcK0NNfEe5Gta2Yaqqq9iIdCYts7+YKZ+rhfvQ2kAAAAxhan8z1f9dG/eps8itV0DvqFUnJ3aNsP5mO+LqfI36us5Vuv+Jx7QIMC37vj8TtyHUG74/E7ch1AIgC37vj8TtyHUG74/E7ch1AIgC37vj8TtyHUG74/E7ch1AIgC37vj8TtyHUG74/E7ch1AIgC37vj8TtyHUG74/E7ch1AIgC37vj8TtyHUG74/E7ch1AIgC37vj8TtyHUG74/E7ch1AIgC37vj8TtyHUG74/E7ch1AIgC37vj8TtyHUG74/E7ch1AIgC37vj8TtyHUG74/E7ch1AIgC37vj8TtyHUG74/E7ch1AIgC37vj8TtyHUG74/E7ch1AIgC37vj8TtyHUG74/E7ch1AIgC37vj8TtyHUG74/E7ch1AJDZ38wUz9XC/ehtIilO0CvkqhKze0jX/AjMiavyN2tqqi3X/E8i1gAAAAAAAAAAAAAAAAAAAAAAAAAAAAAAAAAAAAAAAAAAAAAAAAAAAAAAAAAAAAAAAAAAAAAAAAAAAAAAAAAAAAAAAAAAAAAAAAAAAAAAAAAAAAAAA+cxGhS0CJHjvbDhQmq973LcjWol6qoH8Ts5LSErEmp6YhS8vDS98WK9Gtanmqk2q+nGy0lFWHIwp2oXf5IUNGM93Ki/Yj2kq3k7bSquuc+FSoD1+Vlr+Hhru8XKntfcneq8aBoqQ082ejRWsnadUJZrluWIiNiNb5rct/silHoNfpVoZJJyjT0Kag8NZWLxYvg5q8Wr5Khi49azNo6pZepsqFHmFhRWqmuxeLIrf8AV6d6ffwuXiBs0HkWTtBKWooEpV5G9sOO3+Jju2G9Fuc1fRb/AF7T1wAAAAAAAAAAAAAAAAAAAAAAAAAAAAAAAAAAAHA6cKk+naO55sKJqPmnw5dF8Uct7k+rWuO+OB04Ux1R0eTzocNIkSUfDmUTvRGrc5U9Gud9LwMtAAAAALt+Gmfiul65TXKnwYb4UdieDnI5rvs1vsW0iX4aafFbLVypORPgxHwoDF71c1Fc77Ob7ltAAAAAAAAAAAAAAAAAAAAAAAAAAAAAAAAAAAAfOPBhzECJAjsbEhRGqx7HJejmqlyop9ABk/SXYKcsZVXK1rotJjvX5WZu4J36jvByJ7ol6d6Jxht2clJaelYkrOwIUxLxEufCisRzXJ5opOKxoQsrPxliyb52nqqqqsgxEcz2ciqnuBmk9ezFm6paipsp9Hl1ixFuV714MhNv/qcvcn38EVS6yOgezcCO2JNT1RmWJ/jV7WI71VG3+yoUWhUGlWekkk6NIwZSDwvSG3i9ey9y9rl81vA+VlLPylmKDK0iRvWFAbxe7tiOVb3OX1VV9Ow9cAAAAAAAAAAAAAAAAAAAAAAAAAAAAAAAAAAAAAAAAAAAAAAAAAAAAAAAAAAAAAAAAA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4" name="Picture 6" descr="http://managementscience.biz/wp-content/uploads/2014/11/division-sign-symb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667000"/>
            <a:ext cx="399061" cy="304800"/>
          </a:xfrm>
          <a:prstGeom prst="rect">
            <a:avLst/>
          </a:prstGeom>
          <a:noFill/>
        </p:spPr>
      </p:pic>
      <p:pic>
        <p:nvPicPr>
          <p:cNvPr id="7" name="Picture 2" descr="http://www.skillsyouneed.com/images/x-b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124200"/>
            <a:ext cx="466725" cy="485775"/>
          </a:xfrm>
          <a:prstGeom prst="rect">
            <a:avLst/>
          </a:prstGeom>
          <a:noFill/>
        </p:spPr>
      </p:pic>
      <p:pic>
        <p:nvPicPr>
          <p:cNvPr id="8" name="Picture 2" descr="http://www.skillsyouneed.com/images/x-b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572000"/>
            <a:ext cx="466725" cy="485775"/>
          </a:xfrm>
          <a:prstGeom prst="rect">
            <a:avLst/>
          </a:prstGeom>
          <a:noFill/>
        </p:spPr>
      </p:pic>
      <p:pic>
        <p:nvPicPr>
          <p:cNvPr id="9" name="Picture 2" descr="http://www.skillsyouneed.com/images/x-ba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105400"/>
            <a:ext cx="466725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Normal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“bell shaped curve”</a:t>
            </a:r>
          </a:p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unimodal</a:t>
            </a:r>
            <a:r>
              <a:rPr lang="en-US" dirty="0" smtClean="0"/>
              <a:t>, symmetric </a:t>
            </a:r>
            <a:r>
              <a:rPr lang="en-US" dirty="0" err="1" smtClean="0"/>
              <a:t>dist.s</a:t>
            </a:r>
            <a:r>
              <a:rPr lang="en-US" dirty="0" smtClean="0"/>
              <a:t> ONLY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Models don’t use data summaries G(     , s)</a:t>
            </a:r>
          </a:p>
          <a:p>
            <a:pPr>
              <a:buNone/>
            </a:pPr>
            <a:r>
              <a:rPr lang="en-US" dirty="0" smtClean="0"/>
              <a:t>Models use model parameters N(   ,    )</a:t>
            </a:r>
            <a:endParaRPr lang="en-US" dirty="0"/>
          </a:p>
        </p:txBody>
      </p:sp>
      <p:pic>
        <p:nvPicPr>
          <p:cNvPr id="20482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5029200"/>
            <a:ext cx="2095500" cy="1304926"/>
          </a:xfrm>
          <a:prstGeom prst="rect">
            <a:avLst/>
          </a:prstGeom>
          <a:noFill/>
        </p:spPr>
      </p:pic>
      <p:pic>
        <p:nvPicPr>
          <p:cNvPr id="5" name="Picture 2" descr="http://www.skillsyouneed.com/images/x-b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9875" y="2667000"/>
            <a:ext cx="393513" cy="409575"/>
          </a:xfrm>
          <a:prstGeom prst="rect">
            <a:avLst/>
          </a:prstGeom>
          <a:noFill/>
        </p:spPr>
      </p:pic>
      <p:pic>
        <p:nvPicPr>
          <p:cNvPr id="6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2" cstate="print"/>
          <a:srcRect l="72727" r="12727" b="53285"/>
          <a:stretch>
            <a:fillRect/>
          </a:stretch>
        </p:blipFill>
        <p:spPr bwMode="auto">
          <a:xfrm>
            <a:off x="6019800" y="3124200"/>
            <a:ext cx="304800" cy="609600"/>
          </a:xfrm>
          <a:prstGeom prst="rect">
            <a:avLst/>
          </a:prstGeom>
          <a:noFill/>
        </p:spPr>
      </p:pic>
      <p:pic>
        <p:nvPicPr>
          <p:cNvPr id="7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2" cstate="print"/>
          <a:srcRect l="54545" t="58394" r="30909"/>
          <a:stretch>
            <a:fillRect/>
          </a:stretch>
        </p:blipFill>
        <p:spPr bwMode="auto">
          <a:xfrm>
            <a:off x="6477000" y="3343274"/>
            <a:ext cx="260684" cy="619126"/>
          </a:xfrm>
          <a:prstGeom prst="rect">
            <a:avLst/>
          </a:prstGeom>
          <a:noFill/>
        </p:spPr>
      </p:pic>
      <p:pic>
        <p:nvPicPr>
          <p:cNvPr id="8" name="Picture 2" descr="http://lrieber.coe.uga.edu/edit6900/resources/z_formula_large.gif"/>
          <p:cNvPicPr>
            <a:picLocks noChangeAspect="1" noChangeArrowheads="1"/>
          </p:cNvPicPr>
          <p:nvPr/>
        </p:nvPicPr>
        <p:blipFill>
          <a:blip r:embed="rId4" cstate="print"/>
          <a:srcRect l="14545" t="10909" r="36364" b="48182"/>
          <a:stretch>
            <a:fillRect/>
          </a:stretch>
        </p:blipFill>
        <p:spPr bwMode="auto">
          <a:xfrm>
            <a:off x="6096000" y="3810000"/>
            <a:ext cx="2057400" cy="1143000"/>
          </a:xfrm>
          <a:prstGeom prst="rect">
            <a:avLst/>
          </a:prstGeom>
          <a:noFill/>
        </p:spPr>
      </p:pic>
      <p:pic>
        <p:nvPicPr>
          <p:cNvPr id="20484" name="Picture 4" descr="http://www.rossmanchance.com/iscam/Example1Ch4_files/image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2662" y="3886200"/>
            <a:ext cx="4011738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moodle2.rockyview.ab.ca/pluginfile.php/63426/mod_book/chapter/24263/m20_2_m4/images/m4/m20_2_m4_0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438400"/>
            <a:ext cx="4800600" cy="3306198"/>
          </a:xfrm>
          <a:prstGeom prst="rect">
            <a:avLst/>
          </a:prstGeom>
          <a:noFill/>
        </p:spPr>
      </p:pic>
      <p:pic>
        <p:nvPicPr>
          <p:cNvPr id="5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3" cstate="print"/>
          <a:srcRect l="54545" t="58394" r="30909"/>
          <a:stretch>
            <a:fillRect/>
          </a:stretch>
        </p:blipFill>
        <p:spPr bwMode="auto">
          <a:xfrm>
            <a:off x="1676400" y="1752600"/>
            <a:ext cx="260684" cy="619126"/>
          </a:xfrm>
          <a:prstGeom prst="rect">
            <a:avLst/>
          </a:prstGeom>
          <a:noFill/>
        </p:spPr>
      </p:pic>
      <p:pic>
        <p:nvPicPr>
          <p:cNvPr id="4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3" cstate="print"/>
          <a:srcRect l="72727" r="12727" b="53285"/>
          <a:stretch>
            <a:fillRect/>
          </a:stretch>
        </p:blipFill>
        <p:spPr bwMode="auto">
          <a:xfrm>
            <a:off x="1295400" y="1524000"/>
            <a:ext cx="304800" cy="60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Normal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N(   ,    ) = N (0, 1)</a:t>
            </a:r>
          </a:p>
          <a:p>
            <a:r>
              <a:rPr lang="en-US" dirty="0" smtClean="0"/>
              <a:t>Has a “standard normal distribution”</a:t>
            </a:r>
          </a:p>
          <a:p>
            <a:r>
              <a:rPr lang="en-US" dirty="0" smtClean="0"/>
              <a:t>68% values w/1 1</a:t>
            </a:r>
          </a:p>
          <a:p>
            <a:r>
              <a:rPr lang="en-US" dirty="0" smtClean="0"/>
              <a:t>95% w/in 2</a:t>
            </a:r>
          </a:p>
          <a:p>
            <a:r>
              <a:rPr lang="en-US" dirty="0" smtClean="0"/>
              <a:t>99.7 w/in 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What % is above 1   ?</a:t>
            </a:r>
          </a:p>
          <a:p>
            <a:endParaRPr lang="en-US" dirty="0" smtClean="0"/>
          </a:p>
          <a:p>
            <a:r>
              <a:rPr lang="en-US" dirty="0" smtClean="0"/>
              <a:t>Nearly Normal Condition: </a:t>
            </a:r>
            <a:r>
              <a:rPr lang="en-US" dirty="0" err="1" smtClean="0"/>
              <a:t>Distrib</a:t>
            </a:r>
            <a:r>
              <a:rPr lang="en-US" dirty="0" smtClean="0"/>
              <a:t>. is </a:t>
            </a:r>
            <a:r>
              <a:rPr lang="en-US" dirty="0" err="1" smtClean="0"/>
              <a:t>unimodal</a:t>
            </a:r>
            <a:r>
              <a:rPr lang="en-US" dirty="0" smtClean="0"/>
              <a:t> and symmetric (so assume it is normal)</a:t>
            </a:r>
            <a:endParaRPr lang="en-US" dirty="0"/>
          </a:p>
        </p:txBody>
      </p:sp>
      <p:pic>
        <p:nvPicPr>
          <p:cNvPr id="8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3" cstate="print"/>
          <a:srcRect l="54545" t="58394" r="30909"/>
          <a:stretch>
            <a:fillRect/>
          </a:stretch>
        </p:blipFill>
        <p:spPr bwMode="auto">
          <a:xfrm>
            <a:off x="2590800" y="3657600"/>
            <a:ext cx="260684" cy="619126"/>
          </a:xfrm>
          <a:prstGeom prst="rect">
            <a:avLst/>
          </a:prstGeom>
          <a:noFill/>
        </p:spPr>
      </p:pic>
      <p:pic>
        <p:nvPicPr>
          <p:cNvPr id="9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3" cstate="print"/>
          <a:srcRect l="54545" t="58394" r="32699" b="10882"/>
          <a:stretch>
            <a:fillRect/>
          </a:stretch>
        </p:blipFill>
        <p:spPr bwMode="auto">
          <a:xfrm>
            <a:off x="2590800" y="3200400"/>
            <a:ext cx="228600" cy="457200"/>
          </a:xfrm>
          <a:prstGeom prst="rect">
            <a:avLst/>
          </a:prstGeom>
          <a:noFill/>
        </p:spPr>
      </p:pic>
      <p:pic>
        <p:nvPicPr>
          <p:cNvPr id="10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3" cstate="print"/>
          <a:srcRect l="54545" t="58394" r="30909"/>
          <a:stretch>
            <a:fillRect/>
          </a:stretch>
        </p:blipFill>
        <p:spPr bwMode="auto">
          <a:xfrm>
            <a:off x="3581400" y="2667000"/>
            <a:ext cx="260684" cy="619126"/>
          </a:xfrm>
          <a:prstGeom prst="rect">
            <a:avLst/>
          </a:prstGeom>
          <a:noFill/>
        </p:spPr>
      </p:pic>
      <p:pic>
        <p:nvPicPr>
          <p:cNvPr id="11" name="Picture 2" descr="http://sites.nicholas.duke.edu/statsreview/files/2013/06/z1.jpg"/>
          <p:cNvPicPr>
            <a:picLocks noChangeAspect="1" noChangeArrowheads="1"/>
          </p:cNvPicPr>
          <p:nvPr/>
        </p:nvPicPr>
        <p:blipFill>
          <a:blip r:embed="rId3" cstate="print"/>
          <a:srcRect l="54545" t="58394" r="30909"/>
          <a:stretch>
            <a:fillRect/>
          </a:stretch>
        </p:blipFill>
        <p:spPr bwMode="auto">
          <a:xfrm>
            <a:off x="3352800" y="4648200"/>
            <a:ext cx="260684" cy="619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1880</TotalTime>
  <Words>555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Chapter 6: S. D. as ruler, Normal Model (Last chapter of this unit)</vt:lpstr>
      <vt:lpstr>Standard Deviation</vt:lpstr>
      <vt:lpstr>Z-score</vt:lpstr>
      <vt:lpstr>Example with z</vt:lpstr>
      <vt:lpstr>Example re. finding &amp; applying z</vt:lpstr>
      <vt:lpstr>Transforming Data</vt:lpstr>
      <vt:lpstr>Statistics Changing with Transformations</vt:lpstr>
      <vt:lpstr>Normal Model</vt:lpstr>
      <vt:lpstr>Standard Normal Model</vt:lpstr>
      <vt:lpstr>Table of Normal Percentiles</vt:lpstr>
      <vt:lpstr>Normalcdf and InvNorm</vt:lpstr>
      <vt:lpstr>Normal probability plot</vt:lpstr>
      <vt:lpstr>Normal or Not Normal?</vt:lpstr>
      <vt:lpstr>Normal Prob Plot on Calculator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(Last chapter of this unit)</dc:title>
  <dc:creator>debbie_frazier</dc:creator>
  <cp:lastModifiedBy>debbie_frazier</cp:lastModifiedBy>
  <cp:revision>8</cp:revision>
  <dcterms:created xsi:type="dcterms:W3CDTF">2015-08-27T17:41:15Z</dcterms:created>
  <dcterms:modified xsi:type="dcterms:W3CDTF">2015-09-04T16:28:39Z</dcterms:modified>
</cp:coreProperties>
</file>