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2EC0F-C2F5-41BD-9277-ED59371A545A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08D8E-24FA-47EA-8AF2-4902300E6F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\\mvhsfs4\Math\Media\Against All Odds-inside Statistics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8D8E-24FA-47EA-8AF2-4902300E6F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were dividing by n only, then it would be a true average.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08D8E-24FA-47EA-8AF2-4902300E6F4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7BFCF-3294-46EA-9972-75A24A259E12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BC790-3669-4284-8037-674A1565FF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5: Describing Quant. </a:t>
            </a:r>
            <a:r>
              <a:rPr lang="en-US" dirty="0" err="1" smtClean="0"/>
              <a:t>Distrib.s</a:t>
            </a:r>
            <a:r>
              <a:rPr lang="en-US" dirty="0" smtClean="0"/>
              <a:t> with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Stats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softschools.com/math/topics/images/stem_leaf_plant_img_1.jpg"/>
          <p:cNvPicPr>
            <a:picLocks noChangeAspect="1" noChangeArrowheads="1"/>
          </p:cNvPicPr>
          <p:nvPr/>
        </p:nvPicPr>
        <p:blipFill>
          <a:blip r:embed="rId2" cstate="print"/>
          <a:srcRect l="9241" t="10786" r="6271" b="22697"/>
          <a:stretch>
            <a:fillRect/>
          </a:stretch>
        </p:blipFill>
        <p:spPr bwMode="auto">
          <a:xfrm>
            <a:off x="4038600" y="1066800"/>
            <a:ext cx="4876800" cy="281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441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Mode</a:t>
            </a:r>
          </a:p>
          <a:p>
            <a:r>
              <a:rPr lang="en-US" dirty="0" smtClean="0"/>
              <a:t>Midrange = (min + max)/2</a:t>
            </a:r>
          </a:p>
          <a:p>
            <a:r>
              <a:rPr lang="en-US" dirty="0" smtClean="0"/>
              <a:t>Median = 50% percentile</a:t>
            </a:r>
          </a:p>
          <a:p>
            <a:pPr lvl="1"/>
            <a:r>
              <a:rPr lang="en-US" dirty="0" smtClean="0"/>
              <a:t>Best center for skewed data</a:t>
            </a:r>
          </a:p>
          <a:p>
            <a:pPr lvl="1"/>
            <a:r>
              <a:rPr lang="en-US" dirty="0" smtClean="0"/>
              <a:t>Odd # of pts?  (n+1)/2</a:t>
            </a:r>
          </a:p>
          <a:p>
            <a:pPr lvl="1"/>
            <a:r>
              <a:rPr lang="en-US" dirty="0" smtClean="0"/>
              <a:t>Even?  Halfway between n/2 and (n/2) + 1</a:t>
            </a:r>
          </a:p>
          <a:p>
            <a:r>
              <a:rPr lang="en-US" dirty="0" smtClean="0"/>
              <a:t>Mean:       “mean of x”</a:t>
            </a:r>
          </a:p>
          <a:p>
            <a:pPr lvl="1"/>
            <a:r>
              <a:rPr lang="en-US" dirty="0" smtClean="0"/>
              <a:t>Only appropriate for symmetric data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4338" name="Picture 2" descr="http://www.skillsyouneed.com/images/x-b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3075" y="4724400"/>
            <a:ext cx="466725" cy="4857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5000" y="3886200"/>
            <a:ext cx="2982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Ages at a birthday party, </a:t>
            </a:r>
            <a:r>
              <a:rPr lang="en-US" i="1" dirty="0" smtClean="0"/>
              <a:t>n</a:t>
            </a:r>
            <a:r>
              <a:rPr lang="en-US" dirty="0" smtClean="0"/>
              <a:t>=47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55626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Try calculating mean on your calculator, after entering the data into a list.  What other centers will your calculator report?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softschools.com/math/topics/images/stem_leaf_plant_img_1.jpg"/>
          <p:cNvPicPr>
            <a:picLocks noChangeAspect="1" noChangeArrowheads="1"/>
          </p:cNvPicPr>
          <p:nvPr/>
        </p:nvPicPr>
        <p:blipFill>
          <a:blip r:embed="rId2" cstate="print"/>
          <a:srcRect l="9241" t="10786" r="6271" b="22697"/>
          <a:stretch>
            <a:fillRect/>
          </a:stretch>
        </p:blipFill>
        <p:spPr bwMode="auto">
          <a:xfrm>
            <a:off x="4267200" y="685800"/>
            <a:ext cx="4876800" cy="281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45720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Range = max – min</a:t>
            </a:r>
          </a:p>
          <a:p>
            <a:r>
              <a:rPr lang="en-US" dirty="0" err="1" smtClean="0"/>
              <a:t>Interquartile</a:t>
            </a:r>
            <a:r>
              <a:rPr lang="en-US" dirty="0" smtClean="0"/>
              <a:t> Range (IQR) = upper quartile – lower quartile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Upper quartile = 75</a:t>
            </a:r>
            <a:r>
              <a:rPr lang="en-US" baseline="30000" dirty="0" smtClean="0"/>
              <a:t>th</a:t>
            </a:r>
            <a:r>
              <a:rPr lang="en-US" dirty="0" smtClean="0"/>
              <a:t> percentile = Q3 = median </a:t>
            </a:r>
            <a:r>
              <a:rPr lang="en-US" dirty="0" err="1" smtClean="0"/>
              <a:t>btwn</a:t>
            </a:r>
            <a:r>
              <a:rPr lang="en-US" dirty="0" smtClean="0"/>
              <a:t> median and max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Lower quartile = 25</a:t>
            </a:r>
            <a:r>
              <a:rPr lang="en-US" baseline="30000" dirty="0" smtClean="0"/>
              <a:t>th</a:t>
            </a:r>
            <a:r>
              <a:rPr lang="en-US" dirty="0" smtClean="0"/>
              <a:t> percentile = Q1 = median </a:t>
            </a:r>
            <a:r>
              <a:rPr lang="en-US" dirty="0" err="1" smtClean="0"/>
              <a:t>btwn</a:t>
            </a:r>
            <a:r>
              <a:rPr lang="en-US" dirty="0" smtClean="0"/>
              <a:t> median and min</a:t>
            </a:r>
          </a:p>
          <a:p>
            <a:pPr>
              <a:buNone/>
            </a:pPr>
            <a:endParaRPr lang="en-US" dirty="0"/>
          </a:p>
          <a:p>
            <a:r>
              <a:rPr lang="en-US" sz="2800" dirty="0" smtClean="0"/>
              <a:t>If odd </a:t>
            </a:r>
            <a:r>
              <a:rPr lang="en-US" sz="2800" i="1" dirty="0" smtClean="0"/>
              <a:t>n</a:t>
            </a:r>
            <a:r>
              <a:rPr lang="en-US" sz="2800" dirty="0" smtClean="0"/>
              <a:t>, include median in both halves to calc. quartiles </a:t>
            </a:r>
            <a:r>
              <a:rPr lang="en-US" sz="2800" i="1" dirty="0" smtClean="0"/>
              <a:t>(book’s convention)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3581400"/>
            <a:ext cx="2982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Ages at a birthday party, </a:t>
            </a:r>
            <a:r>
              <a:rPr lang="en-US" i="1" dirty="0" smtClean="0"/>
              <a:t>n</a:t>
            </a:r>
            <a:r>
              <a:rPr lang="en-US" dirty="0" smtClean="0"/>
              <a:t>=47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5-number summary for </a:t>
            </a:r>
            <a:r>
              <a:rPr lang="en-US" dirty="0" err="1" smtClean="0"/>
              <a:t>Boxplot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38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Max</a:t>
            </a:r>
          </a:p>
          <a:p>
            <a:r>
              <a:rPr lang="en-US" dirty="0" smtClean="0"/>
              <a:t>Q3</a:t>
            </a:r>
          </a:p>
          <a:p>
            <a:r>
              <a:rPr lang="en-US" dirty="0" smtClean="0"/>
              <a:t>Median</a:t>
            </a:r>
          </a:p>
          <a:p>
            <a:r>
              <a:rPr lang="en-US" dirty="0" smtClean="0"/>
              <a:t>Q1</a:t>
            </a:r>
          </a:p>
          <a:p>
            <a:r>
              <a:rPr lang="en-US" dirty="0" smtClean="0"/>
              <a:t>Min</a:t>
            </a:r>
          </a:p>
          <a:p>
            <a:endParaRPr lang="en-US" dirty="0"/>
          </a:p>
        </p:txBody>
      </p:sp>
      <p:pic>
        <p:nvPicPr>
          <p:cNvPr id="4" name="Picture 4" descr="http://www.softschools.com/math/topics/images/stem_leaf_plant_img_1.jpg"/>
          <p:cNvPicPr>
            <a:picLocks noChangeAspect="1" noChangeArrowheads="1"/>
          </p:cNvPicPr>
          <p:nvPr/>
        </p:nvPicPr>
        <p:blipFill>
          <a:blip r:embed="rId2" cstate="print"/>
          <a:srcRect l="9241" t="10786" r="6271" b="22697"/>
          <a:stretch>
            <a:fillRect/>
          </a:stretch>
        </p:blipFill>
        <p:spPr bwMode="auto">
          <a:xfrm>
            <a:off x="4267200" y="1295400"/>
            <a:ext cx="4876800" cy="2819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60299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Sketch the </a:t>
            </a:r>
            <a:r>
              <a:rPr lang="en-US" sz="2800" i="1" dirty="0" err="1" smtClean="0"/>
              <a:t>boxplot</a:t>
            </a:r>
            <a:r>
              <a:rPr lang="en-US" sz="2800" i="1" dirty="0" smtClean="0"/>
              <a:t> – don’t worry about fences or outliers yet.</a:t>
            </a:r>
            <a:endParaRPr lang="en-US" sz="2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Fences and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Upper Fence = Q3 + 1.5 IQR</a:t>
            </a:r>
          </a:p>
          <a:p>
            <a:r>
              <a:rPr lang="en-US" dirty="0" smtClean="0"/>
              <a:t>Lower Fence = Q1 – 1.5 IQR</a:t>
            </a:r>
            <a:endParaRPr lang="en-US" dirty="0" smtClean="0"/>
          </a:p>
          <a:p>
            <a:r>
              <a:rPr lang="en-US" dirty="0" smtClean="0"/>
              <a:t>Whiskers are drawn to Max and Min values within fences only.  Outliers would be points outside fences.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Remember “outlier” means nothing about quality of data and does not allow you to discard it.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Redraw your </a:t>
            </a:r>
            <a:r>
              <a:rPr lang="en-US" i="1" dirty="0" err="1" smtClean="0"/>
              <a:t>boxplot</a:t>
            </a:r>
            <a:r>
              <a:rPr lang="en-US" i="1" dirty="0" smtClean="0"/>
              <a:t>, with fences.  Outliers?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Spread: 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54102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Use with symmetric data</a:t>
            </a:r>
          </a:p>
          <a:p>
            <a:r>
              <a:rPr lang="en-US" dirty="0" smtClean="0"/>
              <a:t>Better than IQR as considers ALL data</a:t>
            </a:r>
          </a:p>
          <a:p>
            <a:pPr lvl="1"/>
            <a:r>
              <a:rPr lang="en-US" i="1" dirty="0" smtClean="0"/>
              <a:t>What limited set of data does IQR use?</a:t>
            </a:r>
          </a:p>
          <a:p>
            <a:r>
              <a:rPr lang="en-US" dirty="0" smtClean="0"/>
              <a:t>Difference from mean, squared, then “averaged”</a:t>
            </a:r>
          </a:p>
          <a:p>
            <a:r>
              <a:rPr lang="en-US" dirty="0" smtClean="0"/>
              <a:t>Squaring difference </a:t>
            </a:r>
            <a:r>
              <a:rPr lang="en-US" dirty="0" smtClean="0">
                <a:sym typeface="Wingdings" pitchFamily="2" charset="2"/>
              </a:rPr>
              <a:t> values above and below in symmetric distribution don’t cancel each other out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4.bp.blogspot.com/-ClgskLBxLjQ/Ut-smPagORI/AAAAAAAAA4k/q_u7caTUj-0/s1600/stdev_s.gif"/>
          <p:cNvPicPr>
            <a:picLocks noChangeAspect="1" noChangeArrowheads="1"/>
          </p:cNvPicPr>
          <p:nvPr/>
        </p:nvPicPr>
        <p:blipFill>
          <a:blip r:embed="rId3" cstate="print"/>
          <a:srcRect l="6250" t="15000" r="7500" b="26667"/>
          <a:stretch>
            <a:fillRect/>
          </a:stretch>
        </p:blipFill>
        <p:spPr bwMode="auto">
          <a:xfrm>
            <a:off x="5715000" y="1143000"/>
            <a:ext cx="2895600" cy="1468782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thumb/f/f9/Comparison_standard_deviations.svg/2000px-Comparison_standard_deviations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124200"/>
            <a:ext cx="38862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Handling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4343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Symmetric?</a:t>
            </a:r>
          </a:p>
          <a:p>
            <a:pPr lvl="1"/>
            <a:r>
              <a:rPr lang="en-US" dirty="0" smtClean="0"/>
              <a:t>Report mean and std. dev.</a:t>
            </a:r>
          </a:p>
          <a:p>
            <a:pPr lvl="1"/>
            <a:r>
              <a:rPr lang="en-US" dirty="0" smtClean="0"/>
              <a:t>Opt: ALSO median and IQR</a:t>
            </a:r>
            <a:endParaRPr lang="en-US" dirty="0" smtClean="0"/>
          </a:p>
          <a:p>
            <a:r>
              <a:rPr lang="en-US" dirty="0" smtClean="0"/>
              <a:t>Skew?</a:t>
            </a:r>
          </a:p>
          <a:p>
            <a:pPr lvl="1"/>
            <a:r>
              <a:rPr lang="en-US" dirty="0" smtClean="0"/>
              <a:t>Report median and IQR</a:t>
            </a:r>
          </a:p>
          <a:p>
            <a:r>
              <a:rPr lang="en-US" dirty="0" smtClean="0"/>
              <a:t>Outlier?</a:t>
            </a:r>
          </a:p>
          <a:p>
            <a:pPr lvl="1"/>
            <a:r>
              <a:rPr lang="en-US" dirty="0" smtClean="0"/>
              <a:t>Report with AND without outlier</a:t>
            </a:r>
          </a:p>
          <a:p>
            <a:pPr lvl="1"/>
            <a:r>
              <a:rPr lang="en-US" dirty="0" smtClean="0"/>
              <a:t>Median and IQR not likely impacted by outlier</a:t>
            </a:r>
          </a:p>
          <a:p>
            <a:r>
              <a:rPr lang="en-US" dirty="0" smtClean="0"/>
              <a:t>Multimodal?</a:t>
            </a:r>
          </a:p>
          <a:p>
            <a:pPr lvl="1"/>
            <a:r>
              <a:rPr lang="en-US" dirty="0" smtClean="0"/>
              <a:t>Consider dividing data into multiple groups</a:t>
            </a:r>
          </a:p>
          <a:p>
            <a:endParaRPr lang="en-US" dirty="0"/>
          </a:p>
        </p:txBody>
      </p:sp>
      <p:pic>
        <p:nvPicPr>
          <p:cNvPr id="19458" name="Picture 2" descr="https://encrypted-tbn1.gstatic.com/images?q=tbn:ANd9GcTz7Gd185n44vj7Zvpd6ZOI7A6_HDmGWJDGcVVVIb_Rc2IuXefZ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" y="5105400"/>
            <a:ext cx="5549900" cy="1752600"/>
          </a:xfrm>
          <a:prstGeom prst="rect">
            <a:avLst/>
          </a:prstGeom>
          <a:noFill/>
        </p:spPr>
      </p:pic>
      <p:pic>
        <p:nvPicPr>
          <p:cNvPr id="19460" name="Picture 4" descr="http://www.statisticshowto.com/wp-content/uploads/2013/07/Bimod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5105400"/>
            <a:ext cx="333375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</TotalTime>
  <Words>363</Words>
  <Application>Microsoft Office PowerPoint</Application>
  <PresentationFormat>On-screen Show (4:3)</PresentationFormat>
  <Paragraphs>58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5: Describing Quant. Distrib.s with Numbers</vt:lpstr>
      <vt:lpstr>Center</vt:lpstr>
      <vt:lpstr>Spread</vt:lpstr>
      <vt:lpstr>5-number summary for Boxplot</vt:lpstr>
      <vt:lpstr>Fences and Outliers</vt:lpstr>
      <vt:lpstr>Spread: Standard Deviation</vt:lpstr>
      <vt:lpstr>Handling Cases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Describing Quant. Distrib.s with Numbers</dc:title>
  <dc:creator>debbie_frazier</dc:creator>
  <cp:lastModifiedBy>debbie_frazier</cp:lastModifiedBy>
  <cp:revision>4</cp:revision>
  <dcterms:created xsi:type="dcterms:W3CDTF">2015-08-25T17:01:28Z</dcterms:created>
  <dcterms:modified xsi:type="dcterms:W3CDTF">2015-08-28T16:04:27Z</dcterms:modified>
</cp:coreProperties>
</file>