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57" r:id="rId4"/>
    <p:sldId id="282" r:id="rId5"/>
    <p:sldId id="260" r:id="rId6"/>
    <p:sldId id="261" r:id="rId7"/>
    <p:sldId id="274" r:id="rId8"/>
    <p:sldId id="275" r:id="rId9"/>
    <p:sldId id="265" r:id="rId10"/>
    <p:sldId id="268" r:id="rId11"/>
    <p:sldId id="276" r:id="rId12"/>
    <p:sldId id="259" r:id="rId13"/>
    <p:sldId id="264" r:id="rId14"/>
    <p:sldId id="269" r:id="rId15"/>
    <p:sldId id="271" r:id="rId16"/>
    <p:sldId id="272" r:id="rId17"/>
    <p:sldId id="273"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Sheet1!$A$1</c:f>
              <c:strCache>
                <c:ptCount val="1"/>
                <c:pt idx="0">
                  <c:v>AP Stats Exam Scores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val>
            <c:numRef>
              <c:f>Sheet1!$A$2:$A$6</c:f>
              <c:numCache>
                <c:formatCode>General</c:formatCode>
                <c:ptCount val="5"/>
                <c:pt idx="0">
                  <c:v>5.0</c:v>
                </c:pt>
                <c:pt idx="1">
                  <c:v>4.0</c:v>
                </c:pt>
                <c:pt idx="2">
                  <c:v>3.0</c:v>
                </c:pt>
                <c:pt idx="3">
                  <c:v>2.0</c:v>
                </c:pt>
                <c:pt idx="4">
                  <c:v>1.0</c:v>
                </c:pt>
              </c:numCache>
            </c:numRef>
          </c:val>
        </c:ser>
        <c:ser>
          <c:idx val="1"/>
          <c:order val="1"/>
          <c:tx>
            <c:strRef>
              <c:f>Sheet1!$B$1</c:f>
              <c:strCache>
                <c:ptCount val="1"/>
                <c:pt idx="0">
                  <c:v>Relative Frequency</c:v>
                </c:pt>
              </c:strCache>
            </c:strRef>
          </c:tx>
          <c:val>
            <c:numRef>
              <c:f>Sheet1!$B$2:$B$6</c:f>
              <c:numCache>
                <c:formatCode>0.00%</c:formatCode>
                <c:ptCount val="5"/>
                <c:pt idx="0">
                  <c:v>0.333</c:v>
                </c:pt>
                <c:pt idx="1">
                  <c:v>0.333</c:v>
                </c:pt>
                <c:pt idx="2">
                  <c:v>0.193</c:v>
                </c:pt>
                <c:pt idx="3" formatCode="0%">
                  <c:v>0.07</c:v>
                </c:pt>
                <c:pt idx="4" formatCode="0%">
                  <c:v>0.07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Sheet1!$B$8</c:f>
              <c:strCache>
                <c:ptCount val="1"/>
                <c:pt idx="0">
                  <c:v>Frequency</c:v>
                </c:pt>
              </c:strCache>
            </c:strRef>
          </c:tx>
          <c:invertIfNegative val="0"/>
          <c:val>
            <c:numRef>
              <c:f>Sheet1!$B$9:$B$13</c:f>
              <c:numCache>
                <c:formatCode>General</c:formatCode>
                <c:ptCount val="5"/>
                <c:pt idx="0">
                  <c:v>19.0</c:v>
                </c:pt>
                <c:pt idx="1">
                  <c:v>19.0</c:v>
                </c:pt>
                <c:pt idx="2">
                  <c:v>11.0</c:v>
                </c:pt>
                <c:pt idx="3">
                  <c:v>7.0</c:v>
                </c:pt>
                <c:pt idx="4">
                  <c:v>7.0</c:v>
                </c:pt>
              </c:numCache>
            </c:numRef>
          </c:val>
        </c:ser>
        <c:dLbls>
          <c:showLegendKey val="0"/>
          <c:showVal val="0"/>
          <c:showCatName val="0"/>
          <c:showSerName val="0"/>
          <c:showPercent val="0"/>
          <c:showBubbleSize val="0"/>
        </c:dLbls>
        <c:gapWidth val="150"/>
        <c:axId val="2108046648"/>
        <c:axId val="2113461256"/>
      </c:barChart>
      <c:catAx>
        <c:axId val="2108046648"/>
        <c:scaling>
          <c:orientation val="minMax"/>
        </c:scaling>
        <c:delete val="0"/>
        <c:axPos val="b"/>
        <c:majorTickMark val="out"/>
        <c:minorTickMark val="none"/>
        <c:tickLblPos val="nextTo"/>
        <c:crossAx val="2113461256"/>
        <c:crosses val="autoZero"/>
        <c:auto val="1"/>
        <c:lblAlgn val="ctr"/>
        <c:lblOffset val="100"/>
        <c:noMultiLvlLbl val="0"/>
      </c:catAx>
      <c:valAx>
        <c:axId val="2113461256"/>
        <c:scaling>
          <c:orientation val="minMax"/>
        </c:scaling>
        <c:delete val="0"/>
        <c:axPos val="l"/>
        <c:majorGridlines/>
        <c:numFmt formatCode="General" sourceLinked="1"/>
        <c:majorTickMark val="out"/>
        <c:minorTickMark val="none"/>
        <c:tickLblPos val="nextTo"/>
        <c:crossAx val="21080466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5</c:v>
          </c:tx>
          <c:invertIfNegative val="0"/>
          <c:cat>
            <c:strLit>
              <c:ptCount val="1"/>
              <c:pt idx="0">
                <c:v>Relative Frequency of Student Scores</c:v>
              </c:pt>
            </c:strLit>
          </c:cat>
          <c:val>
            <c:numRef>
              <c:f>Sheet1!$B$2</c:f>
              <c:numCache>
                <c:formatCode>0.00%</c:formatCode>
                <c:ptCount val="1"/>
                <c:pt idx="0">
                  <c:v>0.333</c:v>
                </c:pt>
              </c:numCache>
            </c:numRef>
          </c:val>
        </c:ser>
        <c:ser>
          <c:idx val="1"/>
          <c:order val="1"/>
          <c:tx>
            <c:v>4</c:v>
          </c:tx>
          <c:invertIfNegative val="0"/>
          <c:cat>
            <c:strLit>
              <c:ptCount val="1"/>
              <c:pt idx="0">
                <c:v>Relative Frequency of Student Scores</c:v>
              </c:pt>
            </c:strLit>
          </c:cat>
          <c:val>
            <c:numRef>
              <c:f>Sheet1!$B$3</c:f>
              <c:numCache>
                <c:formatCode>0.00%</c:formatCode>
                <c:ptCount val="1"/>
                <c:pt idx="0">
                  <c:v>0.333</c:v>
                </c:pt>
              </c:numCache>
            </c:numRef>
          </c:val>
        </c:ser>
        <c:ser>
          <c:idx val="2"/>
          <c:order val="2"/>
          <c:tx>
            <c:v>3</c:v>
          </c:tx>
          <c:invertIfNegative val="0"/>
          <c:cat>
            <c:strLit>
              <c:ptCount val="1"/>
              <c:pt idx="0">
                <c:v>Relative Frequency of Student Scores</c:v>
              </c:pt>
            </c:strLit>
          </c:cat>
          <c:val>
            <c:numRef>
              <c:f>Sheet1!$B$4</c:f>
              <c:numCache>
                <c:formatCode>0.00%</c:formatCode>
                <c:ptCount val="1"/>
                <c:pt idx="0">
                  <c:v>0.193</c:v>
                </c:pt>
              </c:numCache>
            </c:numRef>
          </c:val>
        </c:ser>
        <c:ser>
          <c:idx val="3"/>
          <c:order val="3"/>
          <c:tx>
            <c:v>2</c:v>
          </c:tx>
          <c:invertIfNegative val="0"/>
          <c:cat>
            <c:strLit>
              <c:ptCount val="1"/>
              <c:pt idx="0">
                <c:v>Relative Frequency of Student Scores</c:v>
              </c:pt>
            </c:strLit>
          </c:cat>
          <c:val>
            <c:numRef>
              <c:f>Sheet1!$B$5</c:f>
              <c:numCache>
                <c:formatCode>0%</c:formatCode>
                <c:ptCount val="1"/>
                <c:pt idx="0">
                  <c:v>0.14</c:v>
                </c:pt>
              </c:numCache>
            </c:numRef>
          </c:val>
        </c:ser>
        <c:ser>
          <c:idx val="4"/>
          <c:order val="4"/>
          <c:tx>
            <c:v>1</c:v>
          </c:tx>
          <c:invertIfNegative val="0"/>
          <c:cat>
            <c:strLit>
              <c:ptCount val="1"/>
              <c:pt idx="0">
                <c:v>Relative Frequency of Student Scores</c:v>
              </c:pt>
            </c:strLit>
          </c:cat>
          <c:val>
            <c:numRef>
              <c:f>Sheet1!$B$6</c:f>
              <c:numCache>
                <c:formatCode>0%</c:formatCode>
                <c:ptCount val="1"/>
                <c:pt idx="0">
                  <c:v>0.07</c:v>
                </c:pt>
              </c:numCache>
            </c:numRef>
          </c:val>
        </c:ser>
        <c:dLbls>
          <c:showLegendKey val="0"/>
          <c:showVal val="0"/>
          <c:showCatName val="0"/>
          <c:showSerName val="0"/>
          <c:showPercent val="0"/>
          <c:showBubbleSize val="0"/>
        </c:dLbls>
        <c:gapWidth val="150"/>
        <c:overlap val="100"/>
        <c:axId val="2113327480"/>
        <c:axId val="2113321736"/>
      </c:barChart>
      <c:catAx>
        <c:axId val="2113327480"/>
        <c:scaling>
          <c:orientation val="minMax"/>
        </c:scaling>
        <c:delete val="0"/>
        <c:axPos val="b"/>
        <c:numFmt formatCode="General" sourceLinked="0"/>
        <c:majorTickMark val="out"/>
        <c:minorTickMark val="none"/>
        <c:tickLblPos val="nextTo"/>
        <c:crossAx val="2113321736"/>
        <c:crosses val="autoZero"/>
        <c:auto val="1"/>
        <c:lblAlgn val="ctr"/>
        <c:lblOffset val="100"/>
        <c:noMultiLvlLbl val="0"/>
      </c:catAx>
      <c:valAx>
        <c:axId val="2113321736"/>
        <c:scaling>
          <c:orientation val="minMax"/>
          <c:max val="1.0"/>
        </c:scaling>
        <c:delete val="0"/>
        <c:axPos val="l"/>
        <c:majorGridlines/>
        <c:numFmt formatCode="0.00%" sourceLinked="1"/>
        <c:majorTickMark val="out"/>
        <c:minorTickMark val="none"/>
        <c:tickLblPos val="nextTo"/>
        <c:crossAx val="21133274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Sheet1!$A$2:$A$5</c:f>
              <c:strCache>
                <c:ptCount val="4"/>
                <c:pt idx="0">
                  <c:v>5</c:v>
                </c:pt>
                <c:pt idx="1">
                  <c:v>4</c:v>
                </c:pt>
                <c:pt idx="2">
                  <c:v>3</c:v>
                </c:pt>
                <c:pt idx="3">
                  <c:v>1 and 2</c:v>
                </c:pt>
              </c:strCache>
            </c:strRef>
          </c:cat>
          <c:val>
            <c:numRef>
              <c:f>Sheet1!$B$2:$B$5</c:f>
              <c:numCache>
                <c:formatCode>0.00%</c:formatCode>
                <c:ptCount val="4"/>
                <c:pt idx="0">
                  <c:v>0.333</c:v>
                </c:pt>
                <c:pt idx="1">
                  <c:v>0.333</c:v>
                </c:pt>
                <c:pt idx="2">
                  <c:v>0.193</c:v>
                </c:pt>
                <c:pt idx="3" formatCode="0%">
                  <c:v>0.14</c:v>
                </c:pt>
              </c:numCache>
            </c:numRef>
          </c:val>
        </c:ser>
        <c:dLbls>
          <c:showLegendKey val="0"/>
          <c:showVal val="0"/>
          <c:showCatName val="0"/>
          <c:showSerName val="0"/>
          <c:showPercent val="0"/>
          <c:showBubbleSize val="0"/>
        </c:dLbls>
        <c:gapWidth val="150"/>
        <c:axId val="2113828088"/>
        <c:axId val="2113134856"/>
      </c:barChart>
      <c:catAx>
        <c:axId val="2113828088"/>
        <c:scaling>
          <c:orientation val="minMax"/>
        </c:scaling>
        <c:delete val="0"/>
        <c:axPos val="b"/>
        <c:numFmt formatCode="General" sourceLinked="0"/>
        <c:majorTickMark val="out"/>
        <c:minorTickMark val="none"/>
        <c:tickLblPos val="nextTo"/>
        <c:crossAx val="2113134856"/>
        <c:crosses val="autoZero"/>
        <c:auto val="1"/>
        <c:lblAlgn val="ctr"/>
        <c:lblOffset val="100"/>
        <c:noMultiLvlLbl val="0"/>
      </c:catAx>
      <c:valAx>
        <c:axId val="2113134856"/>
        <c:scaling>
          <c:orientation val="minMax"/>
          <c:min val="0.1"/>
        </c:scaling>
        <c:delete val="0"/>
        <c:axPos val="l"/>
        <c:majorGridlines/>
        <c:numFmt formatCode="0.00%" sourceLinked="1"/>
        <c:majorTickMark val="out"/>
        <c:minorTickMark val="none"/>
        <c:tickLblPos val="nextTo"/>
        <c:crossAx val="211382808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People and pets</a:t>
            </a:r>
          </a:p>
        </c:rich>
      </c:tx>
      <c:layout>
        <c:manualLayout>
          <c:xMode val="edge"/>
          <c:yMode val="edge"/>
          <c:x val="0.228437382827147"/>
          <c:y val="0.22238188976378"/>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Sheet1!$B$17</c:f>
              <c:strCache>
                <c:ptCount val="1"/>
                <c:pt idx="0">
                  <c:v>people</c:v>
                </c:pt>
              </c:strCache>
            </c:strRef>
          </c:tx>
          <c:explosion val="25"/>
          <c:dLbls>
            <c:dLbl>
              <c:idx val="1"/>
              <c:layout>
                <c:manualLayout>
                  <c:x val="-0.0874503317293672"/>
                  <c:y val="-0.1290470125057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77558143773695"/>
                  <c:y val="-0.10317237918789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00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Sheet1!$A$18:$A$21</c:f>
              <c:strCache>
                <c:ptCount val="4"/>
                <c:pt idx="0">
                  <c:v>have a cat</c:v>
                </c:pt>
                <c:pt idx="1">
                  <c:v>have a dog</c:v>
                </c:pt>
                <c:pt idx="2">
                  <c:v>have a cat and a dog</c:v>
                </c:pt>
                <c:pt idx="3">
                  <c:v>have neither</c:v>
                </c:pt>
              </c:strCache>
            </c:strRef>
          </c:cat>
          <c:val>
            <c:numRef>
              <c:f>Sheet1!$B$18:$B$21</c:f>
              <c:numCache>
                <c:formatCode>0%</c:formatCode>
                <c:ptCount val="4"/>
                <c:pt idx="0">
                  <c:v>0.4</c:v>
                </c:pt>
                <c:pt idx="1">
                  <c:v>0.12</c:v>
                </c:pt>
                <c:pt idx="2">
                  <c:v>0.09</c:v>
                </c:pt>
                <c:pt idx="3">
                  <c:v>0.48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136113662875474"/>
          <c:y val="0.778814844835572"/>
          <c:w val="0.444838692038495"/>
          <c:h val="0.207849579147434"/>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Day</c:v>
                </c:pt>
              </c:strCache>
            </c:strRef>
          </c:tx>
          <c:invertIfNegative val="0"/>
          <c:cat>
            <c:strRef>
              <c:f>Sheet1!$A$2:$A$3</c:f>
              <c:strCache>
                <c:ptCount val="2"/>
                <c:pt idx="0">
                  <c:v>Pilot Moe</c:v>
                </c:pt>
                <c:pt idx="1">
                  <c:v>Pilot Jill</c:v>
                </c:pt>
              </c:strCache>
            </c:strRef>
          </c:cat>
          <c:val>
            <c:numRef>
              <c:f>Sheet1!$B$2:$B$3</c:f>
              <c:numCache>
                <c:formatCode>0%</c:formatCode>
                <c:ptCount val="2"/>
                <c:pt idx="0">
                  <c:v>0.9</c:v>
                </c:pt>
                <c:pt idx="1">
                  <c:v>0.95</c:v>
                </c:pt>
              </c:numCache>
            </c:numRef>
          </c:val>
        </c:ser>
        <c:ser>
          <c:idx val="1"/>
          <c:order val="1"/>
          <c:tx>
            <c:strRef>
              <c:f>Sheet1!$C$1</c:f>
              <c:strCache>
                <c:ptCount val="1"/>
                <c:pt idx="0">
                  <c:v>Night</c:v>
                </c:pt>
              </c:strCache>
            </c:strRef>
          </c:tx>
          <c:invertIfNegative val="0"/>
          <c:cat>
            <c:strRef>
              <c:f>Sheet1!$A$2:$A$3</c:f>
              <c:strCache>
                <c:ptCount val="2"/>
                <c:pt idx="0">
                  <c:v>Pilot Moe</c:v>
                </c:pt>
                <c:pt idx="1">
                  <c:v>Pilot Jill</c:v>
                </c:pt>
              </c:strCache>
            </c:strRef>
          </c:cat>
          <c:val>
            <c:numRef>
              <c:f>Sheet1!$C$2:$C$3</c:f>
              <c:numCache>
                <c:formatCode>0%</c:formatCode>
                <c:ptCount val="2"/>
                <c:pt idx="0">
                  <c:v>0.5</c:v>
                </c:pt>
                <c:pt idx="1">
                  <c:v>0.75</c:v>
                </c:pt>
              </c:numCache>
            </c:numRef>
          </c:val>
        </c:ser>
        <c:ser>
          <c:idx val="2"/>
          <c:order val="2"/>
          <c:tx>
            <c:strRef>
              <c:f>Sheet1!$D$1</c:f>
              <c:strCache>
                <c:ptCount val="1"/>
                <c:pt idx="0">
                  <c:v>Overall</c:v>
                </c:pt>
              </c:strCache>
            </c:strRef>
          </c:tx>
          <c:invertIfNegative val="0"/>
          <c:cat>
            <c:strRef>
              <c:f>Sheet1!$A$2:$A$3</c:f>
              <c:strCache>
                <c:ptCount val="2"/>
                <c:pt idx="0">
                  <c:v>Pilot Moe</c:v>
                </c:pt>
                <c:pt idx="1">
                  <c:v>Pilot Jill</c:v>
                </c:pt>
              </c:strCache>
            </c:strRef>
          </c:cat>
          <c:val>
            <c:numRef>
              <c:f>Sheet1!$D$2:$D$3</c:f>
              <c:numCache>
                <c:formatCode>0%</c:formatCode>
                <c:ptCount val="2"/>
                <c:pt idx="0">
                  <c:v>0.83</c:v>
                </c:pt>
                <c:pt idx="1">
                  <c:v>0.78</c:v>
                </c:pt>
              </c:numCache>
            </c:numRef>
          </c:val>
        </c:ser>
        <c:dLbls>
          <c:showLegendKey val="0"/>
          <c:showVal val="0"/>
          <c:showCatName val="0"/>
          <c:showSerName val="0"/>
          <c:showPercent val="0"/>
          <c:showBubbleSize val="0"/>
        </c:dLbls>
        <c:gapWidth val="150"/>
        <c:axId val="2114321432"/>
        <c:axId val="2114324488"/>
      </c:barChart>
      <c:catAx>
        <c:axId val="2114321432"/>
        <c:scaling>
          <c:orientation val="minMax"/>
        </c:scaling>
        <c:delete val="0"/>
        <c:axPos val="b"/>
        <c:numFmt formatCode="General" sourceLinked="0"/>
        <c:majorTickMark val="out"/>
        <c:minorTickMark val="none"/>
        <c:tickLblPos val="nextTo"/>
        <c:crossAx val="2114324488"/>
        <c:crosses val="autoZero"/>
        <c:auto val="1"/>
        <c:lblAlgn val="ctr"/>
        <c:lblOffset val="100"/>
        <c:noMultiLvlLbl val="0"/>
      </c:catAx>
      <c:valAx>
        <c:axId val="2114324488"/>
        <c:scaling>
          <c:orientation val="minMax"/>
          <c:min val="0.4"/>
        </c:scaling>
        <c:delete val="0"/>
        <c:axPos val="l"/>
        <c:majorGridlines/>
        <c:numFmt formatCode="0%" sourceLinked="1"/>
        <c:majorTickMark val="out"/>
        <c:minorTickMark val="none"/>
        <c:tickLblPos val="nextTo"/>
        <c:crossAx val="21143214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97299-CC52-4B0B-BE4E-2979F160BBA8}" type="datetimeFigureOut">
              <a:rPr lang="en-US" smtClean="0"/>
              <a:t>3/23/20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479AD-8C69-440E-B7D1-A6D447D7A7EE}" type="slidenum">
              <a:rPr lang="en-US" smtClean="0"/>
              <a:t>‹#›</a:t>
            </a:fld>
            <a:endParaRPr lang="en-US"/>
          </a:p>
        </p:txBody>
      </p:sp>
    </p:spTree>
    <p:extLst>
      <p:ext uri="{BB962C8B-B14F-4D97-AF65-F5344CB8AC3E}">
        <p14:creationId xmlns:p14="http://schemas.microsoft.com/office/powerpoint/2010/main" val="274704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C9479AD-8C69-440E-B7D1-A6D447D7A7EE}" type="slidenum">
              <a:rPr lang="en-US" smtClean="0"/>
              <a:t>6</a:t>
            </a:fld>
            <a:endParaRPr lang="en-US"/>
          </a:p>
        </p:txBody>
      </p:sp>
    </p:spTree>
    <p:extLst>
      <p:ext uri="{BB962C8B-B14F-4D97-AF65-F5344CB8AC3E}">
        <p14:creationId xmlns:p14="http://schemas.microsoft.com/office/powerpoint/2010/main" val="213019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933AA8-5D0E-46B6-A05C-784D97CD8854}"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33AA8-5D0E-46B6-A05C-784D97CD8854}"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33AA8-5D0E-46B6-A05C-784D97CD8854}"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33AA8-5D0E-46B6-A05C-784D97CD8854}"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33AA8-5D0E-46B6-A05C-784D97CD8854}"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933AA8-5D0E-46B6-A05C-784D97CD8854}" type="datetimeFigureOut">
              <a:rPr lang="en-US" smtClean="0"/>
              <a:pPr/>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933AA8-5D0E-46B6-A05C-784D97CD8854}" type="datetimeFigureOut">
              <a:rPr lang="en-US" smtClean="0"/>
              <a:pPr/>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933AA8-5D0E-46B6-A05C-784D97CD8854}" type="datetimeFigureOut">
              <a:rPr lang="en-US" smtClean="0"/>
              <a:pPr/>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33AA8-5D0E-46B6-A05C-784D97CD8854}" type="datetimeFigureOut">
              <a:rPr lang="en-US" smtClean="0"/>
              <a:pPr/>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33AA8-5D0E-46B6-A05C-784D97CD8854}" type="datetimeFigureOut">
              <a:rPr lang="en-US" smtClean="0"/>
              <a:pPr/>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33AA8-5D0E-46B6-A05C-784D97CD8854}" type="datetimeFigureOut">
              <a:rPr lang="en-US" smtClean="0"/>
              <a:pPr/>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FB0B1-46E5-4A25-AA78-B0434909E6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33AA8-5D0E-46B6-A05C-784D97CD8854}" type="datetimeFigureOut">
              <a:rPr lang="en-US" smtClean="0"/>
              <a:pPr/>
              <a:t>3/23/20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FB0B1-46E5-4A25-AA78-B0434909E6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 Displaying and Describing Categorical Data</a:t>
            </a:r>
            <a:endParaRPr lang="en-US" dirty="0"/>
          </a:p>
        </p:txBody>
      </p:sp>
      <p:sp>
        <p:nvSpPr>
          <p:cNvPr id="3" name="Subtitle 2"/>
          <p:cNvSpPr>
            <a:spLocks noGrp="1"/>
          </p:cNvSpPr>
          <p:nvPr>
            <p:ph type="subTitle" idx="1"/>
          </p:nvPr>
        </p:nvSpPr>
        <p:spPr/>
        <p:txBody>
          <a:bodyPr/>
          <a:lstStyle/>
          <a:p>
            <a:r>
              <a:rPr lang="en-US" dirty="0" smtClean="0"/>
              <a:t>AP </a:t>
            </a:r>
            <a:r>
              <a:rPr lang="en-US" dirty="0" smtClean="0"/>
              <a:t>Statistics</a:t>
            </a:r>
          </a:p>
          <a:p>
            <a:r>
              <a:rPr lang="en-US" dirty="0" smtClean="0"/>
              <a:t>Review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Segmented Bar </a:t>
            </a:r>
            <a:r>
              <a:rPr lang="en-US" dirty="0"/>
              <a:t>C</a:t>
            </a:r>
            <a:r>
              <a:rPr lang="en-US" dirty="0" smtClean="0"/>
              <a:t>hart</a:t>
            </a:r>
            <a:endParaRPr lang="en-US" dirty="0"/>
          </a:p>
        </p:txBody>
      </p:sp>
      <p:sp>
        <p:nvSpPr>
          <p:cNvPr id="3" name="Content Placeholder 2"/>
          <p:cNvSpPr>
            <a:spLocks noGrp="1"/>
          </p:cNvSpPr>
          <p:nvPr>
            <p:ph idx="1"/>
          </p:nvPr>
        </p:nvSpPr>
        <p:spPr/>
        <p:txBody>
          <a:bodyPr/>
          <a:lstStyle/>
          <a:p>
            <a:r>
              <a:rPr lang="en-US" dirty="0" smtClean="0"/>
              <a:t>Relative frequency</a:t>
            </a:r>
          </a:p>
          <a:p>
            <a:r>
              <a:rPr lang="en-US" dirty="0" smtClean="0"/>
              <a:t>Whole bar = 100%</a:t>
            </a:r>
          </a:p>
          <a:p>
            <a:r>
              <a:rPr lang="en-US" dirty="0" smtClean="0"/>
              <a:t>Remember, no overlap of categories allowed!</a:t>
            </a:r>
            <a:endParaRPr lang="en-US" dirty="0"/>
          </a:p>
        </p:txBody>
      </p:sp>
      <p:graphicFrame>
        <p:nvGraphicFramePr>
          <p:cNvPr id="4" name="Chart 3"/>
          <p:cNvGraphicFramePr/>
          <p:nvPr/>
        </p:nvGraphicFramePr>
        <p:xfrm>
          <a:off x="1371600" y="3733800"/>
          <a:ext cx="3295650" cy="17907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flipH="1" flipV="1">
            <a:off x="6477000" y="3429000"/>
            <a:ext cx="533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91200" y="4267200"/>
            <a:ext cx="2743200" cy="954107"/>
          </a:xfrm>
          <a:prstGeom prst="rect">
            <a:avLst/>
          </a:prstGeom>
          <a:noFill/>
        </p:spPr>
        <p:txBody>
          <a:bodyPr wrap="square" rtlCol="0">
            <a:spAutoFit/>
          </a:bodyPr>
          <a:lstStyle/>
          <a:p>
            <a:r>
              <a:rPr lang="en-US" sz="2800" i="1" dirty="0" smtClean="0"/>
              <a:t>What condition is that?</a:t>
            </a:r>
            <a:endParaRPr lang="en-US" sz="2800" i="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Be wary: extracting raw data from summary (proportions)</a:t>
            </a:r>
            <a:endParaRPr lang="en-US" dirty="0"/>
          </a:p>
        </p:txBody>
      </p:sp>
      <p:pic>
        <p:nvPicPr>
          <p:cNvPr id="4" name="Content Placeholder 3" descr="IwlClaVLRTibnPZLMA5OmA_thumb_1399.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065" t="15733" r="5155" b="5593"/>
          <a:stretch/>
        </p:blipFill>
        <p:spPr>
          <a:xfrm>
            <a:off x="457200" y="1168400"/>
            <a:ext cx="8331359" cy="5537200"/>
          </a:xfrm>
        </p:spPr>
      </p:pic>
    </p:spTree>
    <p:extLst>
      <p:ext uri="{BB962C8B-B14F-4D97-AF65-F5344CB8AC3E}">
        <p14:creationId xmlns:p14="http://schemas.microsoft.com/office/powerpoint/2010/main" val="140363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Area Principle</a:t>
            </a:r>
            <a:endParaRPr lang="en-US" dirty="0"/>
          </a:p>
        </p:txBody>
      </p:sp>
      <p:sp>
        <p:nvSpPr>
          <p:cNvPr id="3" name="Content Placeholder 2"/>
          <p:cNvSpPr>
            <a:spLocks noGrp="1"/>
          </p:cNvSpPr>
          <p:nvPr>
            <p:ph idx="1"/>
          </p:nvPr>
        </p:nvSpPr>
        <p:spPr>
          <a:xfrm>
            <a:off x="457200" y="1066799"/>
            <a:ext cx="8229600" cy="1676401"/>
          </a:xfrm>
        </p:spPr>
        <p:txBody>
          <a:bodyPr>
            <a:normAutofit/>
          </a:bodyPr>
          <a:lstStyle/>
          <a:p>
            <a:r>
              <a:rPr lang="en-US" dirty="0" smtClean="0"/>
              <a:t>If your bar chart uses single graphics per bar</a:t>
            </a:r>
          </a:p>
          <a:p>
            <a:r>
              <a:rPr lang="en-US" dirty="0" smtClean="0"/>
              <a:t>Area of a graph part SHOULD correspond to magnitude of value is represents</a:t>
            </a:r>
          </a:p>
        </p:txBody>
      </p:sp>
      <p:pic>
        <p:nvPicPr>
          <p:cNvPr id="5122" name="Picture 2" descr="http://my.execpc.com/%7Ehelberg/pitfalls/TUFTE_DO.JPG"/>
          <p:cNvPicPr>
            <a:picLocks noChangeAspect="1" noChangeArrowheads="1"/>
          </p:cNvPicPr>
          <p:nvPr/>
        </p:nvPicPr>
        <p:blipFill>
          <a:blip r:embed="rId2" cstate="print"/>
          <a:srcRect r="50749"/>
          <a:stretch>
            <a:fillRect/>
          </a:stretch>
        </p:blipFill>
        <p:spPr bwMode="auto">
          <a:xfrm>
            <a:off x="152400" y="2628899"/>
            <a:ext cx="2819400" cy="3924301"/>
          </a:xfrm>
          <a:prstGeom prst="rect">
            <a:avLst/>
          </a:prstGeom>
          <a:noFill/>
        </p:spPr>
      </p:pic>
      <p:pic>
        <p:nvPicPr>
          <p:cNvPr id="5124" name="Picture 4" descr="http://1.bp.blogspot.com/-17plp7SGFw8/UDt4hpPVbKI/AAAAAAAAB3o/-JVwKReTPps/s1600/rents%2Bon%2Brise.png"/>
          <p:cNvPicPr>
            <a:picLocks noChangeAspect="1" noChangeArrowheads="1"/>
          </p:cNvPicPr>
          <p:nvPr/>
        </p:nvPicPr>
        <p:blipFill>
          <a:blip r:embed="rId3" cstate="print"/>
          <a:srcRect t="7767"/>
          <a:stretch>
            <a:fillRect/>
          </a:stretch>
        </p:blipFill>
        <p:spPr bwMode="auto">
          <a:xfrm>
            <a:off x="2971800" y="2895600"/>
            <a:ext cx="2905125" cy="3619501"/>
          </a:xfrm>
          <a:prstGeom prst="rect">
            <a:avLst/>
          </a:prstGeom>
          <a:noFill/>
        </p:spPr>
      </p:pic>
      <p:pic>
        <p:nvPicPr>
          <p:cNvPr id="5126" name="Picture 6" descr="http://images.slideplayer.com/13/3615806/slides/slide_23.jpg"/>
          <p:cNvPicPr>
            <a:picLocks noChangeAspect="1" noChangeArrowheads="1"/>
          </p:cNvPicPr>
          <p:nvPr/>
        </p:nvPicPr>
        <p:blipFill>
          <a:blip r:embed="rId4" cstate="print"/>
          <a:srcRect l="46537" t="27270" r="8714" b="4541"/>
          <a:stretch>
            <a:fillRect/>
          </a:stretch>
        </p:blipFill>
        <p:spPr bwMode="auto">
          <a:xfrm>
            <a:off x="5791200" y="2895600"/>
            <a:ext cx="3133725" cy="3581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6772275" y="914400"/>
          <a:ext cx="2371725" cy="14478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http://sites.stat.psu.edu/%7Eajw13/stat200_upd/02_quantrel/graphics/03_simpsons.jpg"/>
          <p:cNvPicPr>
            <a:picLocks noChangeAspect="1" noChangeArrowheads="1"/>
          </p:cNvPicPr>
          <p:nvPr/>
        </p:nvPicPr>
        <p:blipFill>
          <a:blip r:embed="rId3" cstate="print"/>
          <a:srcRect l="3743" t="6306"/>
          <a:stretch>
            <a:fillRect/>
          </a:stretch>
        </p:blipFill>
        <p:spPr bwMode="auto">
          <a:xfrm>
            <a:off x="5410199" y="4724400"/>
            <a:ext cx="3692769" cy="213360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smtClean="0"/>
              <a:t>Is it appropriate? FACSS</a:t>
            </a:r>
            <a:endParaRPr lang="en-US" dirty="0"/>
          </a:p>
        </p:txBody>
      </p:sp>
      <p:sp>
        <p:nvSpPr>
          <p:cNvPr id="3" name="Content Placeholder 2"/>
          <p:cNvSpPr>
            <a:spLocks noGrp="1"/>
          </p:cNvSpPr>
          <p:nvPr>
            <p:ph idx="1"/>
          </p:nvPr>
        </p:nvSpPr>
        <p:spPr>
          <a:xfrm>
            <a:off x="152400" y="1066800"/>
            <a:ext cx="8763000" cy="4525963"/>
          </a:xfrm>
        </p:spPr>
        <p:txBody>
          <a:bodyPr>
            <a:normAutofit fontScale="92500" lnSpcReduction="10000"/>
          </a:bodyPr>
          <a:lstStyle/>
          <a:p>
            <a:r>
              <a:rPr lang="en-US" dirty="0" smtClean="0"/>
              <a:t>Avoid “</a:t>
            </a:r>
            <a:r>
              <a:rPr lang="en-US" b="1" dirty="0" smtClean="0"/>
              <a:t>F</a:t>
            </a:r>
            <a:r>
              <a:rPr lang="en-US" dirty="0" smtClean="0"/>
              <a:t>alse Depth” </a:t>
            </a:r>
          </a:p>
          <a:p>
            <a:pPr lvl="1"/>
            <a:r>
              <a:rPr lang="en-US" dirty="0" smtClean="0"/>
              <a:t>Category sizes/types should be equivalent</a:t>
            </a:r>
          </a:p>
          <a:p>
            <a:pPr lvl="1"/>
            <a:r>
              <a:rPr lang="en-US" dirty="0" smtClean="0"/>
              <a:t>Y axis should range from zero to highest value</a:t>
            </a:r>
          </a:p>
          <a:p>
            <a:r>
              <a:rPr lang="en-US" b="1" dirty="0" smtClean="0"/>
              <a:t>A</a:t>
            </a:r>
            <a:r>
              <a:rPr lang="en-US" dirty="0" smtClean="0"/>
              <a:t>rea Principle</a:t>
            </a:r>
          </a:p>
          <a:p>
            <a:r>
              <a:rPr lang="en-US" b="1" dirty="0" smtClean="0"/>
              <a:t>C</a:t>
            </a:r>
            <a:r>
              <a:rPr lang="en-US" dirty="0" smtClean="0"/>
              <a:t>ategorical Data Condition</a:t>
            </a:r>
          </a:p>
          <a:p>
            <a:r>
              <a:rPr lang="en-US" b="1" dirty="0" smtClean="0"/>
              <a:t>S</a:t>
            </a:r>
            <a:r>
              <a:rPr lang="en-US" dirty="0" smtClean="0"/>
              <a:t>um to 100% (relative frequencies)</a:t>
            </a:r>
          </a:p>
          <a:p>
            <a:r>
              <a:rPr lang="en-US" dirty="0" smtClean="0"/>
              <a:t>Avoid </a:t>
            </a:r>
            <a:r>
              <a:rPr lang="en-US" b="1" dirty="0" smtClean="0"/>
              <a:t>S</a:t>
            </a:r>
            <a:r>
              <a:rPr lang="en-US" dirty="0" smtClean="0"/>
              <a:t>impson’s Paradox (“unfair averaging” for overall groups </a:t>
            </a:r>
            <a:r>
              <a:rPr lang="en-US" dirty="0" smtClean="0">
                <a:sym typeface="Wingdings" pitchFamily="2" charset="2"/>
              </a:rPr>
              <a:t></a:t>
            </a:r>
            <a:r>
              <a:rPr lang="en-US" dirty="0" smtClean="0"/>
              <a:t> diff. conclusion than comparing  distinct groups)</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181600" y="1295400"/>
          <a:ext cx="5486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What FACSS are violated?</a:t>
            </a:r>
            <a:endParaRPr lang="en-US" dirty="0"/>
          </a:p>
        </p:txBody>
      </p:sp>
      <p:sp>
        <p:nvSpPr>
          <p:cNvPr id="3" name="Content Placeholder 2"/>
          <p:cNvSpPr>
            <a:spLocks noGrp="1"/>
          </p:cNvSpPr>
          <p:nvPr>
            <p:ph idx="1"/>
          </p:nvPr>
        </p:nvSpPr>
        <p:spPr>
          <a:xfrm>
            <a:off x="457200" y="1600200"/>
            <a:ext cx="4648200" cy="4525963"/>
          </a:xfrm>
        </p:spPr>
        <p:txBody>
          <a:bodyPr/>
          <a:lstStyle/>
          <a:p>
            <a:r>
              <a:rPr lang="en-US" dirty="0" smtClean="0"/>
              <a:t>Options:</a:t>
            </a:r>
          </a:p>
          <a:p>
            <a:pPr>
              <a:buNone/>
            </a:pPr>
            <a:r>
              <a:rPr lang="en-US" b="1" dirty="0" smtClean="0"/>
              <a:t>F</a:t>
            </a:r>
            <a:r>
              <a:rPr lang="en-US" dirty="0" smtClean="0"/>
              <a:t>alse Depth</a:t>
            </a:r>
          </a:p>
          <a:p>
            <a:pPr>
              <a:buNone/>
            </a:pPr>
            <a:r>
              <a:rPr lang="en-US" b="1" dirty="0" smtClean="0"/>
              <a:t>A</a:t>
            </a:r>
            <a:r>
              <a:rPr lang="en-US" dirty="0" smtClean="0"/>
              <a:t>rea Principle</a:t>
            </a:r>
          </a:p>
          <a:p>
            <a:pPr>
              <a:buNone/>
            </a:pPr>
            <a:r>
              <a:rPr lang="en-US" b="1" dirty="0" smtClean="0"/>
              <a:t>C</a:t>
            </a:r>
            <a:r>
              <a:rPr lang="en-US" dirty="0" smtClean="0"/>
              <a:t>ategorical Data Condition</a:t>
            </a:r>
          </a:p>
          <a:p>
            <a:pPr>
              <a:buNone/>
            </a:pPr>
            <a:r>
              <a:rPr lang="en-US" b="1" dirty="0" smtClean="0"/>
              <a:t>S</a:t>
            </a:r>
            <a:r>
              <a:rPr lang="en-US" dirty="0" smtClean="0"/>
              <a:t>um to 100%</a:t>
            </a:r>
          </a:p>
          <a:p>
            <a:pPr>
              <a:buNone/>
            </a:pPr>
            <a:r>
              <a:rPr lang="en-US" b="1" dirty="0" smtClean="0"/>
              <a:t>S</a:t>
            </a:r>
            <a:r>
              <a:rPr lang="en-US" dirty="0" smtClean="0"/>
              <a:t>impson’s Paradox</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FACSS are violated?</a:t>
            </a:r>
            <a:endParaRPr lang="en-US" dirty="0"/>
          </a:p>
        </p:txBody>
      </p:sp>
      <p:sp>
        <p:nvSpPr>
          <p:cNvPr id="3" name="Content Placeholder 2"/>
          <p:cNvSpPr>
            <a:spLocks noGrp="1"/>
          </p:cNvSpPr>
          <p:nvPr>
            <p:ph idx="1"/>
          </p:nvPr>
        </p:nvSpPr>
        <p:spPr>
          <a:xfrm>
            <a:off x="0" y="1828800"/>
            <a:ext cx="5105400" cy="4525963"/>
          </a:xfrm>
        </p:spPr>
        <p:txBody>
          <a:bodyPr/>
          <a:lstStyle/>
          <a:p>
            <a:r>
              <a:rPr lang="en-US" dirty="0" smtClean="0"/>
              <a:t>Options:</a:t>
            </a:r>
          </a:p>
          <a:p>
            <a:pPr>
              <a:buNone/>
            </a:pPr>
            <a:r>
              <a:rPr lang="en-US" b="1" dirty="0" smtClean="0"/>
              <a:t>F</a:t>
            </a:r>
            <a:r>
              <a:rPr lang="en-US" dirty="0" smtClean="0"/>
              <a:t>alse Depth</a:t>
            </a:r>
          </a:p>
          <a:p>
            <a:pPr>
              <a:buNone/>
            </a:pPr>
            <a:r>
              <a:rPr lang="en-US" b="1" dirty="0" smtClean="0"/>
              <a:t>A</a:t>
            </a:r>
            <a:r>
              <a:rPr lang="en-US" dirty="0" smtClean="0"/>
              <a:t>rea Principle</a:t>
            </a:r>
          </a:p>
          <a:p>
            <a:pPr>
              <a:buNone/>
            </a:pPr>
            <a:r>
              <a:rPr lang="en-US" b="1" dirty="0" smtClean="0"/>
              <a:t>C</a:t>
            </a:r>
            <a:r>
              <a:rPr lang="en-US" dirty="0" smtClean="0"/>
              <a:t>ategorical Data Condition</a:t>
            </a:r>
          </a:p>
          <a:p>
            <a:pPr>
              <a:buNone/>
            </a:pPr>
            <a:r>
              <a:rPr lang="en-US" b="1" dirty="0" smtClean="0"/>
              <a:t>S</a:t>
            </a:r>
            <a:r>
              <a:rPr lang="en-US" dirty="0" smtClean="0"/>
              <a:t>um to 100%</a:t>
            </a:r>
          </a:p>
          <a:p>
            <a:pPr>
              <a:buNone/>
            </a:pPr>
            <a:r>
              <a:rPr lang="en-US" b="1" dirty="0" smtClean="0"/>
              <a:t>S</a:t>
            </a:r>
            <a:r>
              <a:rPr lang="en-US" dirty="0" smtClean="0"/>
              <a:t>impson’s Paradox</a:t>
            </a:r>
          </a:p>
          <a:p>
            <a:pPr>
              <a:buNone/>
            </a:pPr>
            <a:endParaRPr lang="en-US" dirty="0"/>
          </a:p>
        </p:txBody>
      </p:sp>
      <p:graphicFrame>
        <p:nvGraphicFramePr>
          <p:cNvPr id="5" name="Table 4"/>
          <p:cNvGraphicFramePr>
            <a:graphicFrameLocks noGrp="1"/>
          </p:cNvGraphicFramePr>
          <p:nvPr/>
        </p:nvGraphicFramePr>
        <p:xfrm>
          <a:off x="2819400" y="914400"/>
          <a:ext cx="6096000" cy="1107440"/>
        </p:xfrm>
        <a:graphic>
          <a:graphicData uri="http://schemas.openxmlformats.org/drawingml/2006/table">
            <a:tbl>
              <a:tblPr firstRow="1" bandRow="1">
                <a:tableStyleId>{5C22544A-7EE6-4342-B048-85BDC9FD1C3A}</a:tableStyleId>
              </a:tblPr>
              <a:tblGrid>
                <a:gridCol w="1524000"/>
                <a:gridCol w="1524000"/>
                <a:gridCol w="1524000"/>
                <a:gridCol w="1524000"/>
              </a:tblGrid>
              <a:tr h="167640">
                <a:tc>
                  <a:txBody>
                    <a:bodyPr/>
                    <a:lstStyle/>
                    <a:p>
                      <a:endParaRPr lang="en-US" dirty="0"/>
                    </a:p>
                  </a:txBody>
                  <a:tcPr/>
                </a:tc>
                <a:tc>
                  <a:txBody>
                    <a:bodyPr/>
                    <a:lstStyle/>
                    <a:p>
                      <a:r>
                        <a:rPr lang="en-US" dirty="0" smtClean="0"/>
                        <a:t>Day</a:t>
                      </a:r>
                      <a:endParaRPr lang="en-US" dirty="0"/>
                    </a:p>
                  </a:txBody>
                  <a:tcPr/>
                </a:tc>
                <a:tc>
                  <a:txBody>
                    <a:bodyPr/>
                    <a:lstStyle/>
                    <a:p>
                      <a:r>
                        <a:rPr lang="en-US" dirty="0" smtClean="0"/>
                        <a:t>Night</a:t>
                      </a:r>
                      <a:endParaRPr lang="en-US" dirty="0"/>
                    </a:p>
                  </a:txBody>
                  <a:tcPr/>
                </a:tc>
                <a:tc>
                  <a:txBody>
                    <a:bodyPr/>
                    <a:lstStyle/>
                    <a:p>
                      <a:r>
                        <a:rPr lang="en-US" dirty="0" smtClean="0"/>
                        <a:t>Overall</a:t>
                      </a:r>
                      <a:endParaRPr lang="en-US" dirty="0"/>
                    </a:p>
                  </a:txBody>
                  <a:tcPr/>
                </a:tc>
              </a:tr>
              <a:tr h="370840">
                <a:tc>
                  <a:txBody>
                    <a:bodyPr/>
                    <a:lstStyle/>
                    <a:p>
                      <a:r>
                        <a:rPr lang="en-US" dirty="0" smtClean="0"/>
                        <a:t>Pilot Moe</a:t>
                      </a:r>
                      <a:endParaRPr lang="en-US" dirty="0"/>
                    </a:p>
                  </a:txBody>
                  <a:tcPr/>
                </a:tc>
                <a:tc>
                  <a:txBody>
                    <a:bodyPr/>
                    <a:lstStyle/>
                    <a:p>
                      <a:r>
                        <a:rPr lang="en-US" dirty="0" smtClean="0"/>
                        <a:t>90 of 100</a:t>
                      </a:r>
                      <a:endParaRPr lang="en-US" dirty="0"/>
                    </a:p>
                  </a:txBody>
                  <a:tcPr/>
                </a:tc>
                <a:tc>
                  <a:txBody>
                    <a:bodyPr/>
                    <a:lstStyle/>
                    <a:p>
                      <a:r>
                        <a:rPr lang="en-US" dirty="0" smtClean="0"/>
                        <a:t>10 of 20</a:t>
                      </a:r>
                      <a:endParaRPr lang="en-US" dirty="0"/>
                    </a:p>
                  </a:txBody>
                  <a:tcPr/>
                </a:tc>
                <a:tc>
                  <a:txBody>
                    <a:bodyPr/>
                    <a:lstStyle/>
                    <a:p>
                      <a:r>
                        <a:rPr lang="en-US" dirty="0" smtClean="0"/>
                        <a:t>100 of 120</a:t>
                      </a:r>
                      <a:endParaRPr lang="en-US" dirty="0"/>
                    </a:p>
                  </a:txBody>
                  <a:tcPr/>
                </a:tc>
              </a:tr>
              <a:tr h="370840">
                <a:tc>
                  <a:txBody>
                    <a:bodyPr/>
                    <a:lstStyle/>
                    <a:p>
                      <a:r>
                        <a:rPr lang="en-US" dirty="0" smtClean="0"/>
                        <a:t>Pilot Jill</a:t>
                      </a:r>
                      <a:endParaRPr lang="en-US" dirty="0"/>
                    </a:p>
                  </a:txBody>
                  <a:tcPr/>
                </a:tc>
                <a:tc>
                  <a:txBody>
                    <a:bodyPr/>
                    <a:lstStyle/>
                    <a:p>
                      <a:r>
                        <a:rPr lang="en-US" dirty="0" smtClean="0"/>
                        <a:t>19 of 20</a:t>
                      </a:r>
                      <a:endParaRPr lang="en-US" dirty="0"/>
                    </a:p>
                  </a:txBody>
                  <a:tcPr/>
                </a:tc>
                <a:tc>
                  <a:txBody>
                    <a:bodyPr/>
                    <a:lstStyle/>
                    <a:p>
                      <a:r>
                        <a:rPr lang="en-US" dirty="0" smtClean="0"/>
                        <a:t>75 of 100</a:t>
                      </a:r>
                      <a:endParaRPr lang="en-US" dirty="0"/>
                    </a:p>
                  </a:txBody>
                  <a:tcPr/>
                </a:tc>
                <a:tc>
                  <a:txBody>
                    <a:bodyPr/>
                    <a:lstStyle/>
                    <a:p>
                      <a:r>
                        <a:rPr lang="en-US" dirty="0" smtClean="0"/>
                        <a:t>94 of 120</a:t>
                      </a:r>
                      <a:endParaRPr lang="en-US" dirty="0"/>
                    </a:p>
                  </a:txBody>
                  <a:tcPr/>
                </a:tc>
              </a:tr>
            </a:tbl>
          </a:graphicData>
        </a:graphic>
      </p:graphicFrame>
      <p:graphicFrame>
        <p:nvGraphicFramePr>
          <p:cNvPr id="6" name="Table 5"/>
          <p:cNvGraphicFramePr>
            <a:graphicFrameLocks noGrp="1"/>
          </p:cNvGraphicFramePr>
          <p:nvPr/>
        </p:nvGraphicFramePr>
        <p:xfrm>
          <a:off x="2819400" y="2514600"/>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Day</a:t>
                      </a:r>
                      <a:endParaRPr lang="en-US" dirty="0"/>
                    </a:p>
                  </a:txBody>
                  <a:tcPr/>
                </a:tc>
                <a:tc>
                  <a:txBody>
                    <a:bodyPr/>
                    <a:lstStyle/>
                    <a:p>
                      <a:r>
                        <a:rPr lang="en-US" dirty="0" smtClean="0"/>
                        <a:t>Night</a:t>
                      </a:r>
                      <a:endParaRPr lang="en-US" dirty="0"/>
                    </a:p>
                  </a:txBody>
                  <a:tcPr/>
                </a:tc>
                <a:tc>
                  <a:txBody>
                    <a:bodyPr/>
                    <a:lstStyle/>
                    <a:p>
                      <a:r>
                        <a:rPr lang="en-US" dirty="0" smtClean="0"/>
                        <a:t>Overall</a:t>
                      </a:r>
                      <a:endParaRPr lang="en-US" dirty="0"/>
                    </a:p>
                  </a:txBody>
                  <a:tcPr/>
                </a:tc>
              </a:tr>
              <a:tr h="370840">
                <a:tc>
                  <a:txBody>
                    <a:bodyPr/>
                    <a:lstStyle/>
                    <a:p>
                      <a:r>
                        <a:rPr lang="en-US" dirty="0" smtClean="0"/>
                        <a:t>Pilot Moe</a:t>
                      </a:r>
                      <a:endParaRPr lang="en-US" dirty="0"/>
                    </a:p>
                  </a:txBody>
                  <a:tcPr/>
                </a:tc>
                <a:tc>
                  <a:txBody>
                    <a:bodyPr/>
                    <a:lstStyle/>
                    <a:p>
                      <a:r>
                        <a:rPr lang="en-US" dirty="0" smtClean="0"/>
                        <a:t>90%</a:t>
                      </a:r>
                      <a:endParaRPr lang="en-US" dirty="0"/>
                    </a:p>
                  </a:txBody>
                  <a:tcPr/>
                </a:tc>
                <a:tc>
                  <a:txBody>
                    <a:bodyPr/>
                    <a:lstStyle/>
                    <a:p>
                      <a:r>
                        <a:rPr lang="en-US" dirty="0" smtClean="0"/>
                        <a:t>50%</a:t>
                      </a:r>
                      <a:endParaRPr lang="en-US" dirty="0"/>
                    </a:p>
                  </a:txBody>
                  <a:tcPr/>
                </a:tc>
                <a:tc>
                  <a:txBody>
                    <a:bodyPr/>
                    <a:lstStyle/>
                    <a:p>
                      <a:r>
                        <a:rPr lang="en-US" dirty="0" smtClean="0"/>
                        <a:t>83%</a:t>
                      </a:r>
                      <a:endParaRPr lang="en-US" dirty="0"/>
                    </a:p>
                  </a:txBody>
                  <a:tcPr/>
                </a:tc>
              </a:tr>
              <a:tr h="370840">
                <a:tc>
                  <a:txBody>
                    <a:bodyPr/>
                    <a:lstStyle/>
                    <a:p>
                      <a:r>
                        <a:rPr lang="en-US" dirty="0" smtClean="0"/>
                        <a:t>Pilot Jill</a:t>
                      </a:r>
                      <a:endParaRPr lang="en-US" dirty="0"/>
                    </a:p>
                  </a:txBody>
                  <a:tcPr/>
                </a:tc>
                <a:tc>
                  <a:txBody>
                    <a:bodyPr/>
                    <a:lstStyle/>
                    <a:p>
                      <a:r>
                        <a:rPr lang="en-US" dirty="0" smtClean="0"/>
                        <a:t>95%</a:t>
                      </a:r>
                      <a:endParaRPr lang="en-US" dirty="0"/>
                    </a:p>
                  </a:txBody>
                  <a:tcPr/>
                </a:tc>
                <a:tc>
                  <a:txBody>
                    <a:bodyPr/>
                    <a:lstStyle/>
                    <a:p>
                      <a:r>
                        <a:rPr lang="en-US" dirty="0" smtClean="0"/>
                        <a:t>75%</a:t>
                      </a:r>
                      <a:endParaRPr lang="en-US" dirty="0"/>
                    </a:p>
                  </a:txBody>
                  <a:tcPr/>
                </a:tc>
                <a:tc>
                  <a:txBody>
                    <a:bodyPr/>
                    <a:lstStyle/>
                    <a:p>
                      <a:r>
                        <a:rPr lang="en-US" dirty="0" smtClean="0"/>
                        <a:t>78%</a:t>
                      </a:r>
                      <a:endParaRPr lang="en-US" dirty="0"/>
                    </a:p>
                  </a:txBody>
                  <a:tcPr/>
                </a:tc>
              </a:tr>
            </a:tbl>
          </a:graphicData>
        </a:graphic>
      </p:graphicFrame>
      <p:cxnSp>
        <p:nvCxnSpPr>
          <p:cNvPr id="8" name="Straight Arrow Connector 7"/>
          <p:cNvCxnSpPr/>
          <p:nvPr/>
        </p:nvCxnSpPr>
        <p:spPr>
          <a:xfrm>
            <a:off x="5562600" y="2057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86400" y="3581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nvGraphicFramePr>
        <p:xfrm>
          <a:off x="4419600" y="3962400"/>
          <a:ext cx="4724400" cy="289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t>Working with data should make me CUSS!</a:t>
            </a:r>
            <a:br>
              <a:rPr lang="en-US" dirty="0" smtClean="0"/>
            </a:br>
            <a:endParaRPr lang="en-US" dirty="0"/>
          </a:p>
        </p:txBody>
      </p:sp>
      <p:sp>
        <p:nvSpPr>
          <p:cNvPr id="3" name="Content Placeholder 2"/>
          <p:cNvSpPr>
            <a:spLocks noGrp="1"/>
          </p:cNvSpPr>
          <p:nvPr>
            <p:ph idx="1"/>
          </p:nvPr>
        </p:nvSpPr>
        <p:spPr/>
        <p:txBody>
          <a:bodyPr/>
          <a:lstStyle/>
          <a:p>
            <a:r>
              <a:rPr lang="en-US" dirty="0"/>
              <a:t>CUSS: Center-Unusual Features-Shape-</a:t>
            </a:r>
            <a:r>
              <a:rPr lang="en-US" dirty="0" smtClean="0"/>
              <a:t>Spread</a:t>
            </a:r>
          </a:p>
          <a:p>
            <a:endParaRPr lang="en-US" dirty="0"/>
          </a:p>
          <a:p>
            <a:r>
              <a:rPr lang="en-US" dirty="0" smtClean="0"/>
              <a:t>When you have data, you should always GRAPH first.</a:t>
            </a:r>
          </a:p>
          <a:p>
            <a:pPr marL="0" indent="0">
              <a:buNone/>
            </a:pPr>
            <a:endParaRPr lang="en-US" dirty="0"/>
          </a:p>
          <a:p>
            <a:pPr marL="0" indent="0">
              <a:buNone/>
            </a:pPr>
            <a:r>
              <a:rPr lang="en-US" dirty="0" smtClean="0"/>
              <a:t>Why does graphing NOT work well with categorical data?  (Consider what parts of CUSS are not clear in graph.)</a:t>
            </a:r>
            <a:endParaRPr lang="en-US" dirty="0"/>
          </a:p>
        </p:txBody>
      </p:sp>
    </p:spTree>
    <p:extLst>
      <p:ext uri="{BB962C8B-B14F-4D97-AF65-F5344CB8AC3E}">
        <p14:creationId xmlns:p14="http://schemas.microsoft.com/office/powerpoint/2010/main" val="239708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Q #1</a:t>
            </a:r>
            <a:endParaRPr lang="en-US" dirty="0"/>
          </a:p>
        </p:txBody>
      </p:sp>
      <p:pic>
        <p:nvPicPr>
          <p:cNvPr id="4" name="Content Placeholder 3" descr="wEWMYA+nRdKw+4CpomZGoA_thumb_139f.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4415" t="1691" r="15142" b="70955"/>
          <a:stretch/>
        </p:blipFill>
        <p:spPr>
          <a:xfrm>
            <a:off x="1600200" y="4648200"/>
            <a:ext cx="5797177" cy="1688353"/>
          </a:xfrm>
        </p:spPr>
      </p:pic>
      <p:pic>
        <p:nvPicPr>
          <p:cNvPr id="5" name="Picture 4" descr="C7Vja%74Snyp5GeYIITjAQ_thumb_139e.jpg"/>
          <p:cNvPicPr>
            <a:picLocks noChangeAspect="1"/>
          </p:cNvPicPr>
          <p:nvPr/>
        </p:nvPicPr>
        <p:blipFill rotWithShape="1">
          <a:blip r:embed="rId3">
            <a:extLst>
              <a:ext uri="{28A0092B-C50C-407E-A947-70E740481C1C}">
                <a14:useLocalDpi xmlns:a14="http://schemas.microsoft.com/office/drawing/2010/main" val="0"/>
              </a:ext>
            </a:extLst>
          </a:blip>
          <a:srcRect l="33170" t="32244" r="29738" b="44009"/>
          <a:stretch/>
        </p:blipFill>
        <p:spPr>
          <a:xfrm>
            <a:off x="3048000" y="2895600"/>
            <a:ext cx="3391648" cy="1628588"/>
          </a:xfrm>
          <a:prstGeom prst="rect">
            <a:avLst/>
          </a:prstGeom>
        </p:spPr>
      </p:pic>
      <p:sp>
        <p:nvSpPr>
          <p:cNvPr id="6" name="TextBox 5"/>
          <p:cNvSpPr txBox="1"/>
          <p:nvPr/>
        </p:nvSpPr>
        <p:spPr>
          <a:xfrm>
            <a:off x="685800" y="1219200"/>
            <a:ext cx="8001000" cy="2031325"/>
          </a:xfrm>
          <a:prstGeom prst="rect">
            <a:avLst/>
          </a:prstGeom>
          <a:noFill/>
        </p:spPr>
        <p:txBody>
          <a:bodyPr wrap="square" rtlCol="0">
            <a:spAutoFit/>
          </a:bodyPr>
          <a:lstStyle/>
          <a:p>
            <a:r>
              <a:rPr lang="en-US" dirty="0" smtClean="0"/>
              <a:t>Is survival dependent on the doctor operating on me? (use top graph)</a:t>
            </a:r>
          </a:p>
          <a:p>
            <a:endParaRPr lang="en-US" dirty="0"/>
          </a:p>
          <a:p>
            <a:endParaRPr lang="en-US" dirty="0" smtClean="0"/>
          </a:p>
          <a:p>
            <a:r>
              <a:rPr lang="en-US" dirty="0" smtClean="0"/>
              <a:t>Bottom two graphs show data when we look at the </a:t>
            </a:r>
            <a:r>
              <a:rPr lang="en-US" u="sng" dirty="0" smtClean="0"/>
              <a:t>Condition</a:t>
            </a:r>
            <a:r>
              <a:rPr lang="en-US" dirty="0" smtClean="0"/>
              <a:t> the patient was in before operation.  This </a:t>
            </a:r>
            <a:r>
              <a:rPr lang="en-US" u="sng" dirty="0" smtClean="0"/>
              <a:t>Condition</a:t>
            </a:r>
            <a:r>
              <a:rPr lang="en-US" dirty="0" smtClean="0"/>
              <a:t> is what type of variable in the study?  Does this change your decision about dependence or who is the better doctor?</a:t>
            </a:r>
            <a:endParaRPr lang="en-US" dirty="0"/>
          </a:p>
          <a:p>
            <a:endParaRPr lang="en-US" dirty="0"/>
          </a:p>
        </p:txBody>
      </p:sp>
    </p:spTree>
    <p:extLst>
      <p:ext uri="{BB962C8B-B14F-4D97-AF65-F5344CB8AC3E}">
        <p14:creationId xmlns:p14="http://schemas.microsoft.com/office/powerpoint/2010/main" val="2872116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#2</a:t>
            </a:r>
            <a:endParaRPr lang="en-US" dirty="0"/>
          </a:p>
        </p:txBody>
      </p:sp>
      <p:pic>
        <p:nvPicPr>
          <p:cNvPr id="4" name="Content Placeholder 3" descr="K6KPKOjPRy+y6uTD1QsXmQ_thumb_139d.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2055" t="27594" r="22766" b="23507"/>
          <a:stretch/>
        </p:blipFill>
        <p:spPr>
          <a:xfrm>
            <a:off x="609600" y="1219200"/>
            <a:ext cx="5363883" cy="3018118"/>
          </a:xfrm>
        </p:spPr>
      </p:pic>
      <p:sp>
        <p:nvSpPr>
          <p:cNvPr id="5" name="TextBox 4"/>
          <p:cNvSpPr txBox="1"/>
          <p:nvPr/>
        </p:nvSpPr>
        <p:spPr>
          <a:xfrm>
            <a:off x="762000" y="4724400"/>
            <a:ext cx="6934200" cy="2031325"/>
          </a:xfrm>
          <a:prstGeom prst="rect">
            <a:avLst/>
          </a:prstGeom>
          <a:noFill/>
        </p:spPr>
        <p:txBody>
          <a:bodyPr wrap="square" rtlCol="0">
            <a:spAutoFit/>
          </a:bodyPr>
          <a:lstStyle/>
          <a:p>
            <a:pPr marL="342900" indent="-342900">
              <a:buAutoNum type="arabicPeriod"/>
            </a:pPr>
            <a:r>
              <a:rPr lang="en-US" dirty="0" smtClean="0"/>
              <a:t>What percentage of NE folks prefer country music?</a:t>
            </a:r>
          </a:p>
          <a:p>
            <a:pPr marL="342900" indent="-342900">
              <a:buAutoNum type="arabicPeriod"/>
            </a:pPr>
            <a:r>
              <a:rPr lang="en-US" dirty="0" smtClean="0"/>
              <a:t>Which is the greatest count of people?  (for instance, an answer might be Classical Music lovers in the South)  CAREFUL!</a:t>
            </a:r>
          </a:p>
          <a:p>
            <a:pPr marL="342900" indent="-342900">
              <a:buAutoNum type="arabicPeriod"/>
            </a:pPr>
            <a:r>
              <a:rPr lang="en-US" dirty="0" smtClean="0"/>
              <a:t>All 3 bars have a height of 100%.  What does this indicate?</a:t>
            </a:r>
          </a:p>
          <a:p>
            <a:pPr marL="342900" indent="-342900">
              <a:buAutoNum type="arabicPeriod"/>
            </a:pPr>
            <a:r>
              <a:rPr lang="en-US" dirty="0" smtClean="0"/>
              <a:t>Is there a relationship between geographic location and music preference?</a:t>
            </a:r>
          </a:p>
          <a:p>
            <a:endParaRPr lang="en-US" dirty="0"/>
          </a:p>
        </p:txBody>
      </p:sp>
    </p:spTree>
    <p:extLst>
      <p:ext uri="{BB962C8B-B14F-4D97-AF65-F5344CB8AC3E}">
        <p14:creationId xmlns:p14="http://schemas.microsoft.com/office/powerpoint/2010/main" val="280831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#3</a:t>
            </a:r>
            <a:endParaRPr lang="en-US" dirty="0"/>
          </a:p>
        </p:txBody>
      </p:sp>
      <p:pic>
        <p:nvPicPr>
          <p:cNvPr id="4" name="Content Placeholder 3" descr="AXJSPn7qSQmSPuFjYrozmg_thumb_139b.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2767" t="30499" r="24582" b="37548"/>
          <a:stretch/>
        </p:blipFill>
        <p:spPr>
          <a:xfrm>
            <a:off x="609600" y="1371600"/>
            <a:ext cx="4332941" cy="1972236"/>
          </a:xfrm>
        </p:spPr>
      </p:pic>
      <p:sp>
        <p:nvSpPr>
          <p:cNvPr id="5" name="TextBox 4"/>
          <p:cNvSpPr txBox="1"/>
          <p:nvPr/>
        </p:nvSpPr>
        <p:spPr>
          <a:xfrm>
            <a:off x="457200" y="3581400"/>
            <a:ext cx="6781800" cy="2862323"/>
          </a:xfrm>
          <a:prstGeom prst="rect">
            <a:avLst/>
          </a:prstGeom>
          <a:noFill/>
        </p:spPr>
        <p:txBody>
          <a:bodyPr wrap="square" rtlCol="0">
            <a:spAutoFit/>
          </a:bodyPr>
          <a:lstStyle/>
          <a:p>
            <a:pPr marL="342900" indent="-342900">
              <a:buAutoNum type="arabicPeriod"/>
            </a:pPr>
            <a:r>
              <a:rPr lang="en-US" dirty="0" smtClean="0"/>
              <a:t>This is data from what kind of study?</a:t>
            </a:r>
          </a:p>
          <a:p>
            <a:pPr marL="342900" indent="-342900">
              <a:buAutoNum type="arabicPeriod"/>
            </a:pPr>
            <a:r>
              <a:rPr lang="en-US" dirty="0" smtClean="0"/>
              <a:t>What is the marginal distribution of political parties?</a:t>
            </a:r>
          </a:p>
          <a:p>
            <a:pPr marL="342900" indent="-342900">
              <a:buAutoNum type="arabicPeriod"/>
            </a:pPr>
            <a:r>
              <a:rPr lang="en-US" dirty="0" smtClean="0"/>
              <a:t>What is the conditional distribution for “Against”?</a:t>
            </a:r>
          </a:p>
          <a:p>
            <a:pPr marL="342900" indent="-342900">
              <a:buAutoNum type="arabicPeriod"/>
            </a:pPr>
            <a:r>
              <a:rPr lang="en-US" dirty="0" smtClean="0"/>
              <a:t>What percentage are democrats?</a:t>
            </a:r>
          </a:p>
          <a:p>
            <a:pPr marL="342900" indent="-342900">
              <a:buAutoNum type="arabicPeriod"/>
            </a:pPr>
            <a:r>
              <a:rPr lang="en-US" dirty="0" smtClean="0"/>
              <a:t>What percentage of the set were “For” and Republican?</a:t>
            </a:r>
          </a:p>
          <a:p>
            <a:pPr marL="342900" indent="-342900">
              <a:buAutoNum type="arabicPeriod"/>
            </a:pPr>
            <a:r>
              <a:rPr lang="en-US" dirty="0" smtClean="0"/>
              <a:t>What percentage of Independents had “No opinion”?</a:t>
            </a:r>
          </a:p>
          <a:p>
            <a:pPr marL="342900" indent="-342900">
              <a:buAutoNum type="arabicPeriod"/>
            </a:pPr>
            <a:r>
              <a:rPr lang="en-US" dirty="0" smtClean="0"/>
              <a:t>What percentage of those “Against” were Democrats?</a:t>
            </a:r>
          </a:p>
          <a:p>
            <a:pPr marL="342900" indent="-342900">
              <a:buAutoNum type="arabicPeriod"/>
            </a:pPr>
            <a:r>
              <a:rPr lang="en-US" dirty="0" smtClean="0"/>
              <a:t>Voters of which political party were most likely to have “No opinion”?</a:t>
            </a:r>
          </a:p>
          <a:p>
            <a:endParaRPr lang="en-US" dirty="0"/>
          </a:p>
        </p:txBody>
      </p:sp>
    </p:spTree>
    <p:extLst>
      <p:ext uri="{BB962C8B-B14F-4D97-AF65-F5344CB8AC3E}">
        <p14:creationId xmlns:p14="http://schemas.microsoft.com/office/powerpoint/2010/main" val="45761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Categorical Data</a:t>
            </a:r>
            <a:endParaRPr lang="en-US" dirty="0"/>
          </a:p>
        </p:txBody>
      </p:sp>
      <p:sp>
        <p:nvSpPr>
          <p:cNvPr id="3" name="Content Placeholder 2"/>
          <p:cNvSpPr>
            <a:spLocks noGrp="1"/>
          </p:cNvSpPr>
          <p:nvPr>
            <p:ph idx="1"/>
          </p:nvPr>
        </p:nvSpPr>
        <p:spPr/>
        <p:txBody>
          <a:bodyPr/>
          <a:lstStyle/>
          <a:p>
            <a:r>
              <a:rPr lang="en-US" dirty="0" smtClean="0"/>
              <a:t>Some examples of categories?</a:t>
            </a:r>
          </a:p>
          <a:p>
            <a:endParaRPr lang="en-US" dirty="0"/>
          </a:p>
          <a:p>
            <a:endParaRPr lang="en-US" dirty="0" smtClean="0"/>
          </a:p>
          <a:p>
            <a:pPr>
              <a:buNone/>
            </a:pPr>
            <a:endParaRPr lang="en-US" dirty="0" smtClean="0"/>
          </a:p>
          <a:p>
            <a:endParaRPr lang="en-US" dirty="0" smtClean="0"/>
          </a:p>
          <a:p>
            <a:r>
              <a:rPr lang="en-US" dirty="0" smtClean="0"/>
              <a:t>Categorical Data Condition: Categories cannot </a:t>
            </a:r>
            <a:r>
              <a:rPr lang="en-US" dirty="0" smtClean="0"/>
              <a:t>overlap  </a:t>
            </a:r>
            <a:r>
              <a:rPr lang="mr-IN" dirty="0" smtClean="0"/>
              <a:t>…</a:t>
            </a:r>
            <a:r>
              <a:rPr lang="en-US" dirty="0" smtClean="0"/>
              <a:t>.  If they did, this would lead to </a:t>
            </a:r>
            <a:r>
              <a:rPr lang="en-US" dirty="0" err="1" smtClean="0"/>
              <a:t>violaton</a:t>
            </a:r>
            <a:r>
              <a:rPr lang="en-US" dirty="0" smtClean="0"/>
              <a:t> of Sum to</a:t>
            </a:r>
            <a:r>
              <a:rPr lang="mr-IN"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#4</a:t>
            </a:r>
            <a:endParaRPr lang="en-US" dirty="0"/>
          </a:p>
        </p:txBody>
      </p:sp>
      <p:pic>
        <p:nvPicPr>
          <p:cNvPr id="4" name="Content Placeholder 3" descr="BDu3mKDgSn6suhmEfqk0nQ_thumb_139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5098" t="32919" r="25308" b="45294"/>
          <a:stretch/>
        </p:blipFill>
        <p:spPr>
          <a:xfrm>
            <a:off x="762000" y="1371600"/>
            <a:ext cx="2435412" cy="1344706"/>
          </a:xfrm>
        </p:spPr>
      </p:pic>
      <p:sp>
        <p:nvSpPr>
          <p:cNvPr id="5" name="TextBox 4"/>
          <p:cNvSpPr txBox="1"/>
          <p:nvPr/>
        </p:nvSpPr>
        <p:spPr>
          <a:xfrm>
            <a:off x="3962400" y="1447800"/>
            <a:ext cx="4495800" cy="646331"/>
          </a:xfrm>
          <a:prstGeom prst="rect">
            <a:avLst/>
          </a:prstGeom>
          <a:noFill/>
        </p:spPr>
        <p:txBody>
          <a:bodyPr wrap="square" rtlCol="0">
            <a:spAutoFit/>
          </a:bodyPr>
          <a:lstStyle/>
          <a:p>
            <a:r>
              <a:rPr lang="en-US" dirty="0" smtClean="0"/>
              <a:t>What value n results in the table showing perfect independence?</a:t>
            </a:r>
            <a:endParaRPr lang="en-US" dirty="0"/>
          </a:p>
        </p:txBody>
      </p:sp>
    </p:spTree>
    <p:extLst>
      <p:ext uri="{BB962C8B-B14F-4D97-AF65-F5344CB8AC3E}">
        <p14:creationId xmlns:p14="http://schemas.microsoft.com/office/powerpoint/2010/main" val="4164997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#5</a:t>
            </a:r>
            <a:endParaRPr lang="en-US" dirty="0"/>
          </a:p>
        </p:txBody>
      </p:sp>
      <p:pic>
        <p:nvPicPr>
          <p:cNvPr id="4" name="Content Placeholder 3" descr="kQ8Vmo+GTJ6nzbMgHv8yjA_thumb_1397.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9680" t="49380" r="19500" b="28108"/>
          <a:stretch/>
        </p:blipFill>
        <p:spPr>
          <a:xfrm>
            <a:off x="838200" y="1371600"/>
            <a:ext cx="5005294" cy="1389530"/>
          </a:xfrm>
        </p:spPr>
      </p:pic>
      <p:sp>
        <p:nvSpPr>
          <p:cNvPr id="5" name="TextBox 4"/>
          <p:cNvSpPr txBox="1"/>
          <p:nvPr/>
        </p:nvSpPr>
        <p:spPr>
          <a:xfrm>
            <a:off x="533400" y="2971800"/>
            <a:ext cx="8001000" cy="3693319"/>
          </a:xfrm>
          <a:prstGeom prst="rect">
            <a:avLst/>
          </a:prstGeom>
          <a:noFill/>
        </p:spPr>
        <p:txBody>
          <a:bodyPr wrap="square" rtlCol="0">
            <a:spAutoFit/>
          </a:bodyPr>
          <a:lstStyle/>
          <a:p>
            <a:r>
              <a:rPr lang="en-US" dirty="0" smtClean="0"/>
              <a:t>Are top search topics independent of age of student?</a:t>
            </a:r>
          </a:p>
          <a:p>
            <a:endParaRPr lang="en-US" dirty="0"/>
          </a:p>
          <a:p>
            <a:endParaRPr lang="en-US" dirty="0" smtClean="0"/>
          </a:p>
          <a:p>
            <a:endParaRPr lang="en-US" dirty="0"/>
          </a:p>
          <a:p>
            <a:r>
              <a:rPr lang="en-US" dirty="0" smtClean="0"/>
              <a:t>Bonus: Chi-Squared Test of Independence:</a:t>
            </a:r>
          </a:p>
          <a:p>
            <a:endParaRPr lang="en-US" dirty="0"/>
          </a:p>
          <a:p>
            <a:r>
              <a:rPr lang="en-US" dirty="0" smtClean="0"/>
              <a:t>Chi-squared = (22-36)^2/36 + </a:t>
            </a:r>
            <a:r>
              <a:rPr lang="mr-IN" dirty="0" smtClean="0"/>
              <a:t>…</a:t>
            </a:r>
            <a:endParaRPr lang="en-US" dirty="0" smtClean="0"/>
          </a:p>
          <a:p>
            <a:endParaRPr lang="en-US" dirty="0"/>
          </a:p>
          <a:p>
            <a:r>
              <a:rPr lang="en-US" dirty="0" smtClean="0"/>
              <a:t>Chi-Squared = ?</a:t>
            </a:r>
          </a:p>
          <a:p>
            <a:endParaRPr lang="en-US" dirty="0" smtClean="0"/>
          </a:p>
          <a:p>
            <a:endParaRPr lang="en-US" dirty="0" smtClean="0"/>
          </a:p>
          <a:p>
            <a:r>
              <a:rPr lang="en-US" dirty="0" smtClean="0"/>
              <a:t>Critical value for </a:t>
            </a:r>
            <a:r>
              <a:rPr lang="en-US" dirty="0" err="1" smtClean="0"/>
              <a:t>df</a:t>
            </a:r>
            <a:r>
              <a:rPr lang="en-US" dirty="0" smtClean="0"/>
              <a:t> = 2 is 5.991 (alpha 5%)</a:t>
            </a:r>
          </a:p>
          <a:p>
            <a:r>
              <a:rPr lang="en-US" dirty="0" smtClean="0"/>
              <a:t>A table: https</a:t>
            </a:r>
            <a:r>
              <a:rPr lang="en-US" dirty="0"/>
              <a:t>://</a:t>
            </a:r>
            <a:r>
              <a:rPr lang="en-US" dirty="0" err="1"/>
              <a:t>www.mun.ca</a:t>
            </a:r>
            <a:r>
              <a:rPr lang="en-US" dirty="0"/>
              <a:t>/biology/</a:t>
            </a:r>
            <a:r>
              <a:rPr lang="en-US" dirty="0" err="1"/>
              <a:t>scarr</a:t>
            </a:r>
            <a:r>
              <a:rPr lang="en-US" dirty="0"/>
              <a:t>/4250_Chi-square_critical_values.html</a:t>
            </a:r>
          </a:p>
        </p:txBody>
      </p:sp>
      <p:pic>
        <p:nvPicPr>
          <p:cNvPr id="6" name="Picture 5" descr="ChiSquaredFormul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733800"/>
            <a:ext cx="4127500" cy="2590800"/>
          </a:xfrm>
          <a:prstGeom prst="rect">
            <a:avLst/>
          </a:prstGeom>
        </p:spPr>
      </p:pic>
    </p:spTree>
    <p:extLst>
      <p:ext uri="{BB962C8B-B14F-4D97-AF65-F5344CB8AC3E}">
        <p14:creationId xmlns:p14="http://schemas.microsoft.com/office/powerpoint/2010/main" val="88543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a:bodyPr>
          <a:lstStyle/>
          <a:p>
            <a:r>
              <a:rPr lang="en-US" dirty="0" smtClean="0"/>
              <a:t>Distribution of </a:t>
            </a:r>
            <a:r>
              <a:rPr lang="en-US" u="sng" dirty="0" smtClean="0"/>
              <a:t>Categorical Variables</a:t>
            </a:r>
            <a:endParaRPr lang="en-US" u="sng" dirty="0"/>
          </a:p>
        </p:txBody>
      </p:sp>
      <p:sp>
        <p:nvSpPr>
          <p:cNvPr id="3" name="Content Placeholder 2"/>
          <p:cNvSpPr>
            <a:spLocks noGrp="1"/>
          </p:cNvSpPr>
          <p:nvPr>
            <p:ph idx="1"/>
          </p:nvPr>
        </p:nvSpPr>
        <p:spPr>
          <a:xfrm>
            <a:off x="457200" y="1219200"/>
            <a:ext cx="8229600" cy="5410200"/>
          </a:xfrm>
        </p:spPr>
        <p:txBody>
          <a:bodyPr>
            <a:normAutofit/>
          </a:bodyPr>
          <a:lstStyle/>
          <a:p>
            <a:pPr>
              <a:buNone/>
            </a:pPr>
            <a:r>
              <a:rPr lang="en-US" b="1" dirty="0" smtClean="0"/>
              <a:t>Tables</a:t>
            </a:r>
            <a:r>
              <a:rPr lang="en-US" dirty="0" smtClean="0"/>
              <a:t> can have either or both:</a:t>
            </a:r>
          </a:p>
          <a:p>
            <a:r>
              <a:rPr lang="en-US" dirty="0" smtClean="0"/>
              <a:t>Frequency (counts)</a:t>
            </a:r>
          </a:p>
          <a:p>
            <a:r>
              <a:rPr lang="en-US" dirty="0" smtClean="0"/>
              <a:t>Relative Frequency (% or proportions)</a:t>
            </a:r>
          </a:p>
          <a:p>
            <a:endParaRPr lang="en-US" dirty="0"/>
          </a:p>
          <a:p>
            <a:pPr>
              <a:buNone/>
            </a:pPr>
            <a:endParaRPr lang="en-US" dirty="0"/>
          </a:p>
          <a:p>
            <a:pPr>
              <a:buNone/>
            </a:pPr>
            <a:endParaRPr lang="en-US" dirty="0" smtClean="0"/>
          </a:p>
          <a:p>
            <a:pPr>
              <a:buNone/>
            </a:pPr>
            <a:endParaRPr lang="en-US" dirty="0" smtClean="0"/>
          </a:p>
          <a:p>
            <a:pPr>
              <a:buNone/>
            </a:pPr>
            <a:r>
              <a:rPr lang="en-US" i="1" dirty="0" smtClean="0"/>
              <a:t>Here AP Scores are treated as ordinal categorical (not quantitative).</a:t>
            </a:r>
            <a:endParaRPr lang="en-US" i="1" dirty="0"/>
          </a:p>
          <a:p>
            <a:pPr>
              <a:buNone/>
            </a:pPr>
            <a:endParaRPr lang="en-US" dirty="0" smtClean="0"/>
          </a:p>
          <a:p>
            <a:pPr>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993494289"/>
              </p:ext>
            </p:extLst>
          </p:nvPr>
        </p:nvGraphicFramePr>
        <p:xfrm>
          <a:off x="1143000" y="2971800"/>
          <a:ext cx="6781800" cy="2225040"/>
        </p:xfrm>
        <a:graphic>
          <a:graphicData uri="http://schemas.openxmlformats.org/drawingml/2006/table">
            <a:tbl>
              <a:tblPr firstRow="1" bandRow="1">
                <a:tableStyleId>{5C22544A-7EE6-4342-B048-85BDC9FD1C3A}</a:tableStyleId>
              </a:tblPr>
              <a:tblGrid>
                <a:gridCol w="2260600"/>
                <a:gridCol w="2260600"/>
                <a:gridCol w="2260600"/>
              </a:tblGrid>
              <a:tr h="370840">
                <a:tc>
                  <a:txBody>
                    <a:bodyPr/>
                    <a:lstStyle/>
                    <a:p>
                      <a:r>
                        <a:rPr lang="en-US" dirty="0" smtClean="0"/>
                        <a:t>AP Stats</a:t>
                      </a:r>
                      <a:r>
                        <a:rPr lang="en-US" baseline="0" dirty="0" smtClean="0"/>
                        <a:t> Exam Score</a:t>
                      </a:r>
                      <a:endParaRPr lang="en-US" dirty="0"/>
                    </a:p>
                  </a:txBody>
                  <a:tcPr/>
                </a:tc>
                <a:tc>
                  <a:txBody>
                    <a:bodyPr/>
                    <a:lstStyle/>
                    <a:p>
                      <a:r>
                        <a:rPr lang="en-US" dirty="0" smtClean="0"/>
                        <a:t>Frequency</a:t>
                      </a:r>
                      <a:endParaRPr lang="en-US" dirty="0"/>
                    </a:p>
                  </a:txBody>
                  <a:tcPr/>
                </a:tc>
                <a:tc>
                  <a:txBody>
                    <a:bodyPr/>
                    <a:lstStyle/>
                    <a:p>
                      <a:r>
                        <a:rPr lang="en-US" dirty="0" smtClean="0"/>
                        <a:t>Relative Frequency</a:t>
                      </a:r>
                      <a:endParaRPr lang="en-US" dirty="0"/>
                    </a:p>
                  </a:txBody>
                  <a:tcPr/>
                </a:tc>
              </a:tr>
              <a:tr h="370840">
                <a:tc>
                  <a:txBody>
                    <a:bodyPr/>
                    <a:lstStyle/>
                    <a:p>
                      <a:r>
                        <a:rPr lang="en-US" dirty="0" smtClean="0"/>
                        <a:t>5</a:t>
                      </a:r>
                      <a:endParaRPr lang="en-US" dirty="0"/>
                    </a:p>
                  </a:txBody>
                  <a:tcPr/>
                </a:tc>
                <a:tc>
                  <a:txBody>
                    <a:bodyPr/>
                    <a:lstStyle/>
                    <a:p>
                      <a:r>
                        <a:rPr lang="en-US" dirty="0" smtClean="0"/>
                        <a:t>25</a:t>
                      </a:r>
                      <a:endParaRPr lang="en-US" dirty="0"/>
                    </a:p>
                  </a:txBody>
                  <a:tcPr/>
                </a:tc>
                <a:tc>
                  <a:txBody>
                    <a:bodyPr/>
                    <a:lstStyle/>
                    <a:p>
                      <a:r>
                        <a:rPr lang="en-US" dirty="0" smtClean="0"/>
                        <a:t>40.3%</a:t>
                      </a:r>
                      <a:endParaRPr lang="en-US" dirty="0"/>
                    </a:p>
                  </a:txBody>
                  <a:tcPr/>
                </a:tc>
              </a:tr>
              <a:tr h="370840">
                <a:tc>
                  <a:txBody>
                    <a:bodyPr/>
                    <a:lstStyle/>
                    <a:p>
                      <a:r>
                        <a:rPr lang="en-US" dirty="0" smtClean="0"/>
                        <a:t>4</a:t>
                      </a:r>
                      <a:endParaRPr lang="en-US" dirty="0"/>
                    </a:p>
                  </a:txBody>
                  <a:tcPr/>
                </a:tc>
                <a:tc>
                  <a:txBody>
                    <a:bodyPr/>
                    <a:lstStyle/>
                    <a:p>
                      <a:r>
                        <a:rPr lang="en-US" dirty="0" smtClean="0"/>
                        <a:t>28</a:t>
                      </a:r>
                      <a:endParaRPr lang="en-US" dirty="0"/>
                    </a:p>
                  </a:txBody>
                  <a:tcPr/>
                </a:tc>
                <a:tc>
                  <a:txBody>
                    <a:bodyPr/>
                    <a:lstStyle/>
                    <a:p>
                      <a:r>
                        <a:rPr lang="en-US" dirty="0" smtClean="0"/>
                        <a:t>45.2%</a:t>
                      </a:r>
                      <a:endParaRPr lang="en-US" dirty="0"/>
                    </a:p>
                  </a:txBody>
                  <a:tcPr/>
                </a:tc>
              </a:tr>
              <a:tr h="370840">
                <a:tc>
                  <a:txBody>
                    <a:bodyPr/>
                    <a:lstStyle/>
                    <a:p>
                      <a:r>
                        <a:rPr lang="en-US" dirty="0" smtClean="0"/>
                        <a:t>3</a:t>
                      </a:r>
                      <a:endParaRPr lang="en-US" dirty="0"/>
                    </a:p>
                  </a:txBody>
                  <a:tcPr/>
                </a:tc>
                <a:tc>
                  <a:txBody>
                    <a:bodyPr/>
                    <a:lstStyle/>
                    <a:p>
                      <a:r>
                        <a:rPr lang="en-US" dirty="0" smtClean="0"/>
                        <a:t>7</a:t>
                      </a:r>
                      <a:endParaRPr lang="en-US" dirty="0"/>
                    </a:p>
                  </a:txBody>
                  <a:tcPr/>
                </a:tc>
                <a:tc>
                  <a:txBody>
                    <a:bodyPr/>
                    <a:lstStyle/>
                    <a:p>
                      <a:r>
                        <a:rPr lang="en-US" dirty="0" smtClean="0"/>
                        <a:t>11.3%</a:t>
                      </a:r>
                      <a:endParaRPr lang="en-US" dirty="0"/>
                    </a:p>
                  </a:txBody>
                  <a:tcPr/>
                </a:tc>
              </a:tr>
              <a:tr h="370840">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1.6%</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1.6%</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 with presentation: %s</a:t>
            </a:r>
            <a:endParaRPr lang="en-US" dirty="0"/>
          </a:p>
        </p:txBody>
      </p:sp>
      <p:pic>
        <p:nvPicPr>
          <p:cNvPr id="4" name="Content Placeholder 3" descr="0qpdbKa3Qj62KFPbsJDycQ_thumb_1398.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7352" b="16004"/>
          <a:stretch/>
        </p:blipFill>
        <p:spPr>
          <a:xfrm>
            <a:off x="457200" y="2465294"/>
            <a:ext cx="8229600" cy="3496235"/>
          </a:xfrm>
        </p:spPr>
      </p:pic>
    </p:spTree>
    <p:extLst>
      <p:ext uri="{BB962C8B-B14F-4D97-AF65-F5344CB8AC3E}">
        <p14:creationId xmlns:p14="http://schemas.microsoft.com/office/powerpoint/2010/main" val="417692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statisticalmeasures-categoricaldata-110212084324-phpapp01/95/statistical-measures-categorical-data-6-728.jpg?cb=1297500417"/>
          <p:cNvPicPr>
            <a:picLocks noChangeAspect="1" noChangeArrowheads="1"/>
          </p:cNvPicPr>
          <p:nvPr/>
        </p:nvPicPr>
        <p:blipFill>
          <a:blip r:embed="rId2" cstate="print"/>
          <a:srcRect t="33010" r="5282" b="-971"/>
          <a:stretch>
            <a:fillRect/>
          </a:stretch>
        </p:blipFill>
        <p:spPr bwMode="auto">
          <a:xfrm>
            <a:off x="3678877" y="3881380"/>
            <a:ext cx="5377543" cy="2921924"/>
          </a:xfrm>
          <a:prstGeom prst="rect">
            <a:avLst/>
          </a:prstGeom>
          <a:noFill/>
        </p:spPr>
      </p:pic>
      <p:sp>
        <p:nvSpPr>
          <p:cNvPr id="2" name="Title 1"/>
          <p:cNvSpPr>
            <a:spLocks noGrp="1"/>
          </p:cNvSpPr>
          <p:nvPr>
            <p:ph type="title"/>
          </p:nvPr>
        </p:nvSpPr>
        <p:spPr>
          <a:xfrm>
            <a:off x="457200" y="76200"/>
            <a:ext cx="8229600" cy="762000"/>
          </a:xfrm>
        </p:spPr>
        <p:txBody>
          <a:bodyPr/>
          <a:lstStyle/>
          <a:p>
            <a:r>
              <a:rPr lang="en-US" dirty="0" smtClean="0"/>
              <a:t>Contingency Table</a:t>
            </a:r>
            <a:endParaRPr lang="en-US" dirty="0"/>
          </a:p>
        </p:txBody>
      </p:sp>
      <p:sp>
        <p:nvSpPr>
          <p:cNvPr id="3" name="Content Placeholder 2"/>
          <p:cNvSpPr>
            <a:spLocks noGrp="1"/>
          </p:cNvSpPr>
          <p:nvPr>
            <p:ph idx="1"/>
          </p:nvPr>
        </p:nvSpPr>
        <p:spPr>
          <a:xfrm>
            <a:off x="0" y="685801"/>
            <a:ext cx="9144000" cy="3657600"/>
          </a:xfrm>
        </p:spPr>
        <p:txBody>
          <a:bodyPr>
            <a:normAutofit fontScale="92500" lnSpcReduction="10000"/>
          </a:bodyPr>
          <a:lstStyle/>
          <a:p>
            <a:r>
              <a:rPr lang="en-US" dirty="0" smtClean="0"/>
              <a:t>Data is for two variables assumed to be contingent (aka contingent variables)</a:t>
            </a:r>
          </a:p>
          <a:p>
            <a:pPr lvl="1"/>
            <a:r>
              <a:rPr lang="en-US" dirty="0" smtClean="0"/>
              <a:t>Is </a:t>
            </a:r>
            <a:r>
              <a:rPr lang="en-US" dirty="0"/>
              <a:t>y</a:t>
            </a:r>
            <a:r>
              <a:rPr lang="en-US" dirty="0" smtClean="0"/>
              <a:t> contingent on x?</a:t>
            </a:r>
          </a:p>
          <a:p>
            <a:pPr lvl="1"/>
            <a:r>
              <a:rPr lang="en-US" dirty="0" smtClean="0"/>
              <a:t>Conditional distribution; organized based on conditions </a:t>
            </a:r>
          </a:p>
          <a:p>
            <a:pPr lvl="2"/>
            <a:r>
              <a:rPr lang="en-US" dirty="0" smtClean="0"/>
              <a:t>What is percent if x and y?</a:t>
            </a:r>
          </a:p>
          <a:p>
            <a:pPr lvl="3"/>
            <a:r>
              <a:rPr lang="en-US" dirty="0" smtClean="0"/>
              <a:t>% </a:t>
            </a:r>
            <a:r>
              <a:rPr lang="en-US" u="sng" dirty="0" smtClean="0"/>
              <a:t>of alive</a:t>
            </a:r>
            <a:r>
              <a:rPr lang="en-US" dirty="0" smtClean="0"/>
              <a:t> that are 1</a:t>
            </a:r>
            <a:r>
              <a:rPr lang="en-US" baseline="30000" dirty="0" smtClean="0"/>
              <a:t>st</a:t>
            </a:r>
            <a:r>
              <a:rPr lang="en-US" dirty="0" smtClean="0"/>
              <a:t> class = 1</a:t>
            </a:r>
            <a:r>
              <a:rPr lang="en-US" baseline="30000" dirty="0" smtClean="0"/>
              <a:t>st</a:t>
            </a:r>
            <a:r>
              <a:rPr lang="en-US" dirty="0" smtClean="0"/>
              <a:t> and alive/alive= 202/710</a:t>
            </a:r>
          </a:p>
          <a:p>
            <a:pPr lvl="3"/>
            <a:r>
              <a:rPr lang="en-US" dirty="0" smtClean="0"/>
              <a:t>% </a:t>
            </a:r>
            <a:r>
              <a:rPr lang="en-US" u="sng" dirty="0" smtClean="0"/>
              <a:t>of 1</a:t>
            </a:r>
            <a:r>
              <a:rPr lang="en-US" u="sng" baseline="30000" dirty="0" smtClean="0"/>
              <a:t>st</a:t>
            </a:r>
            <a:r>
              <a:rPr lang="en-US" u="sng" dirty="0" smtClean="0"/>
              <a:t> class</a:t>
            </a:r>
            <a:r>
              <a:rPr lang="en-US" dirty="0" smtClean="0"/>
              <a:t> that are alive = _____________________________</a:t>
            </a:r>
          </a:p>
          <a:p>
            <a:pPr lvl="2"/>
            <a:r>
              <a:rPr lang="en-US" dirty="0" smtClean="0"/>
              <a:t>Margins show frequency dist.s for each category (aka marginal distribution)</a:t>
            </a:r>
          </a:p>
        </p:txBody>
      </p:sp>
      <p:sp>
        <p:nvSpPr>
          <p:cNvPr id="4" name="TextBox 3"/>
          <p:cNvSpPr txBox="1"/>
          <p:nvPr/>
        </p:nvSpPr>
        <p:spPr>
          <a:xfrm>
            <a:off x="76200" y="4130833"/>
            <a:ext cx="3810000" cy="2215991"/>
          </a:xfrm>
          <a:prstGeom prst="rect">
            <a:avLst/>
          </a:prstGeom>
          <a:noFill/>
        </p:spPr>
        <p:txBody>
          <a:bodyPr wrap="square" rtlCol="0">
            <a:spAutoFit/>
          </a:bodyPr>
          <a:lstStyle/>
          <a:p>
            <a:pPr lvl="3"/>
            <a:r>
              <a:rPr lang="en-US" dirty="0" smtClean="0"/>
              <a:t>- </a:t>
            </a:r>
            <a:r>
              <a:rPr lang="en-US" dirty="0" err="1" smtClean="0"/>
              <a:t>Dist</a:t>
            </a:r>
            <a:r>
              <a:rPr lang="en-US" dirty="0" smtClean="0"/>
              <a:t> </a:t>
            </a:r>
            <a:r>
              <a:rPr lang="en-US" dirty="0"/>
              <a:t>of classes = </a:t>
            </a:r>
            <a:r>
              <a:rPr lang="en-US" dirty="0" smtClean="0"/>
              <a:t>14.8:12.9:32.1:40.2</a:t>
            </a:r>
            <a:endParaRPr lang="en-US" dirty="0"/>
          </a:p>
          <a:p>
            <a:pPr marL="1200150" lvl="2" indent="-285750">
              <a:buFont typeface="Arial" panose="020B0604020202020204" pitchFamily="34" charset="0"/>
              <a:buChar char="•"/>
            </a:pPr>
            <a:r>
              <a:rPr lang="en-US" sz="2200" dirty="0" smtClean="0"/>
              <a:t>Can </a:t>
            </a:r>
            <a:r>
              <a:rPr lang="en-US" sz="2200" dirty="0"/>
              <a:t>write conditional </a:t>
            </a:r>
            <a:r>
              <a:rPr lang="en-US" sz="2200" dirty="0" err="1"/>
              <a:t>dists</a:t>
            </a:r>
            <a:r>
              <a:rPr lang="en-US" sz="2200" dirty="0"/>
              <a:t> for categories too</a:t>
            </a:r>
          </a:p>
          <a:p>
            <a:pPr marL="1657350" lvl="3" indent="-285750">
              <a:buFontTx/>
              <a:buChar char="-"/>
            </a:pPr>
            <a:r>
              <a:rPr lang="en-US" dirty="0" err="1" smtClean="0"/>
              <a:t>Dist</a:t>
            </a:r>
            <a:r>
              <a:rPr lang="en-US" dirty="0" smtClean="0"/>
              <a:t> </a:t>
            </a:r>
            <a:r>
              <a:rPr lang="en-US" dirty="0"/>
              <a:t>of Alive: </a:t>
            </a:r>
            <a:endParaRPr lang="en-US" dirty="0" smtClean="0"/>
          </a:p>
          <a:p>
            <a:pPr lvl="3"/>
            <a:r>
              <a:rPr lang="en-US" dirty="0" smtClean="0"/>
              <a:t>___________________</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Thinking about H</a:t>
            </a:r>
            <a:r>
              <a:rPr lang="en-US" baseline="-25000" dirty="0" smtClean="0"/>
              <a:t>0</a:t>
            </a:r>
            <a:endParaRPr lang="en-US" baseline="-25000" dirty="0"/>
          </a:p>
        </p:txBody>
      </p:sp>
      <p:sp>
        <p:nvSpPr>
          <p:cNvPr id="3" name="Content Placeholder 2"/>
          <p:cNvSpPr>
            <a:spLocks noGrp="1"/>
          </p:cNvSpPr>
          <p:nvPr>
            <p:ph idx="1"/>
          </p:nvPr>
        </p:nvSpPr>
        <p:spPr>
          <a:xfrm>
            <a:off x="304800" y="1066800"/>
            <a:ext cx="8382000" cy="5059363"/>
          </a:xfrm>
        </p:spPr>
        <p:txBody>
          <a:bodyPr/>
          <a:lstStyle/>
          <a:p>
            <a:pPr>
              <a:buNone/>
            </a:pPr>
            <a:r>
              <a:rPr lang="en-US" dirty="0" smtClean="0"/>
              <a:t>“The best way to tell whether two variables are associated is to ask whether they are not.”</a:t>
            </a:r>
            <a:endParaRPr lang="en-US" dirty="0"/>
          </a:p>
          <a:p>
            <a:pPr>
              <a:buNone/>
            </a:pPr>
            <a:r>
              <a:rPr lang="en-US" dirty="0" smtClean="0"/>
              <a:t>If dist. of one var. is </a:t>
            </a:r>
            <a:r>
              <a:rPr lang="en-US" u="sng" dirty="0" smtClean="0"/>
              <a:t>same for all </a:t>
            </a:r>
            <a:r>
              <a:rPr lang="en-US" u="sng" dirty="0" err="1" smtClean="0"/>
              <a:t>cat.s</a:t>
            </a:r>
            <a:r>
              <a:rPr lang="en-US" dirty="0" smtClean="0"/>
              <a:t> of another in contingency table, </a:t>
            </a:r>
            <a:r>
              <a:rPr lang="en-US" dirty="0" err="1" smtClean="0"/>
              <a:t>var.s</a:t>
            </a:r>
            <a:r>
              <a:rPr lang="en-US" dirty="0" smtClean="0"/>
              <a:t> are independent.</a:t>
            </a:r>
          </a:p>
          <a:p>
            <a:pPr>
              <a:buNone/>
            </a:pPr>
            <a:endParaRPr lang="en-US" dirty="0" smtClean="0"/>
          </a:p>
        </p:txBody>
      </p:sp>
      <p:sp>
        <p:nvSpPr>
          <p:cNvPr id="4" name="TextBox 3"/>
          <p:cNvSpPr txBox="1"/>
          <p:nvPr/>
        </p:nvSpPr>
        <p:spPr>
          <a:xfrm>
            <a:off x="381000" y="3200400"/>
            <a:ext cx="3886200" cy="369332"/>
          </a:xfrm>
          <a:prstGeom prst="rect">
            <a:avLst/>
          </a:prstGeom>
          <a:noFill/>
        </p:spPr>
        <p:txBody>
          <a:bodyPr wrap="square" rtlCol="0">
            <a:spAutoFit/>
          </a:bodyPr>
          <a:lstStyle/>
          <a:p>
            <a:r>
              <a:rPr lang="en-US" dirty="0" smtClean="0"/>
              <a:t>P(A|B) = P(A) </a:t>
            </a:r>
            <a:r>
              <a:rPr lang="en-US" dirty="0" smtClean="0">
                <a:sym typeface="Wingdings" panose="05000000000000000000" pitchFamily="2" charset="2"/>
              </a:rPr>
              <a:t> independence</a:t>
            </a:r>
            <a:endParaRPr lang="en-US" dirty="0"/>
          </a:p>
        </p:txBody>
      </p:sp>
      <p:pic>
        <p:nvPicPr>
          <p:cNvPr id="5" name="Picture 4" descr="dznle237QoCzYAVnHzag%A_thumb_13a2.jpg"/>
          <p:cNvPicPr>
            <a:picLocks noChangeAspect="1"/>
          </p:cNvPicPr>
          <p:nvPr/>
        </p:nvPicPr>
        <p:blipFill rotWithShape="1">
          <a:blip r:embed="rId3">
            <a:extLst>
              <a:ext uri="{28A0092B-C50C-407E-A947-70E740481C1C}">
                <a14:useLocalDpi xmlns:a14="http://schemas.microsoft.com/office/drawing/2010/main" val="0"/>
              </a:ext>
            </a:extLst>
          </a:blip>
          <a:srcRect l="6829" t="6377" r="9768" b="28206"/>
          <a:stretch/>
        </p:blipFill>
        <p:spPr>
          <a:xfrm>
            <a:off x="3124200" y="3732305"/>
            <a:ext cx="5931647" cy="3049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the Table: Add </a:t>
            </a:r>
            <a:r>
              <a:rPr lang="en-US" dirty="0"/>
              <a:t>m</a:t>
            </a:r>
            <a:r>
              <a:rPr lang="en-US" dirty="0" smtClean="0"/>
              <a:t>argins to generate relative frequencies!</a:t>
            </a:r>
            <a:endParaRPr lang="en-US" dirty="0"/>
          </a:p>
        </p:txBody>
      </p:sp>
      <p:pic>
        <p:nvPicPr>
          <p:cNvPr id="4" name="Content Placeholder 3" descr="crYu+i15Rqurg3SMVwlm6Q_thumb_139c.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793" t="13336" r="6427" b="6563"/>
          <a:stretch/>
        </p:blipFill>
        <p:spPr>
          <a:xfrm>
            <a:off x="851646" y="1600200"/>
            <a:ext cx="7306235" cy="4944035"/>
          </a:xfrm>
        </p:spPr>
      </p:pic>
    </p:spTree>
    <p:extLst>
      <p:ext uri="{BB962C8B-B14F-4D97-AF65-F5344CB8AC3E}">
        <p14:creationId xmlns:p14="http://schemas.microsoft.com/office/powerpoint/2010/main" val="376570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Autofit/>
          </a:bodyPr>
          <a:lstStyle/>
          <a:p>
            <a:pPr algn="l"/>
            <a:r>
              <a:rPr lang="en-US" sz="2200" dirty="0" smtClean="0"/>
              <a:t>1) What percent of pictures viewed are of Tasty Foods?</a:t>
            </a:r>
            <a:br>
              <a:rPr lang="en-US" sz="2200" dirty="0" smtClean="0"/>
            </a:br>
            <a:r>
              <a:rPr lang="en-US" sz="2200" dirty="0" smtClean="0"/>
              <a:t>2) What’s the distribution of pictures viewed?</a:t>
            </a:r>
            <a:br>
              <a:rPr lang="en-US" sz="2200" dirty="0" smtClean="0"/>
            </a:br>
            <a:r>
              <a:rPr lang="en-US" sz="2200" dirty="0" smtClean="0"/>
              <a:t>3) What’s the conditional distribution of medium focus?</a:t>
            </a:r>
            <a:br>
              <a:rPr lang="en-US" sz="2200" dirty="0" smtClean="0"/>
            </a:br>
            <a:r>
              <a:rPr lang="en-US" sz="2200" dirty="0" smtClean="0"/>
              <a:t>4) What percent of baby animal viewings is associated with high focus?</a:t>
            </a:r>
            <a:br>
              <a:rPr lang="en-US" sz="2200" dirty="0" smtClean="0"/>
            </a:br>
            <a:r>
              <a:rPr lang="en-US" sz="2200" dirty="0" smtClean="0"/>
              <a:t>5) What percent of high focus events is associated with viewing baby animals?</a:t>
            </a:r>
            <a:br>
              <a:rPr lang="en-US" sz="2200" dirty="0" smtClean="0"/>
            </a:br>
            <a:r>
              <a:rPr lang="en-US" sz="2200" dirty="0" smtClean="0"/>
              <a:t>6) Does it seem that level of focus is independent of pictures viewed?</a:t>
            </a:r>
            <a:br>
              <a:rPr lang="en-US" sz="2200" dirty="0" smtClean="0"/>
            </a:br>
            <a:endParaRPr lang="en-US" sz="2200" dirty="0"/>
          </a:p>
        </p:txBody>
      </p:sp>
      <p:pic>
        <p:nvPicPr>
          <p:cNvPr id="4" name="Content Placeholder 3" descr="crYu+i15Rqurg3SMVwlm6Q_thumb_139c.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789" t="50591" r="6972" b="6078"/>
          <a:stretch/>
        </p:blipFill>
        <p:spPr>
          <a:xfrm>
            <a:off x="1016000" y="3899646"/>
            <a:ext cx="7097059" cy="2674471"/>
          </a:xfrm>
        </p:spPr>
      </p:pic>
    </p:spTree>
    <p:extLst>
      <p:ext uri="{BB962C8B-B14F-4D97-AF65-F5344CB8AC3E}">
        <p14:creationId xmlns:p14="http://schemas.microsoft.com/office/powerpoint/2010/main" val="157454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Categorical Variables</a:t>
            </a:r>
            <a:r>
              <a:rPr lang="en-US" dirty="0" smtClean="0"/>
              <a:t> in </a:t>
            </a:r>
            <a:r>
              <a:rPr lang="en-US" b="1" dirty="0" smtClean="0"/>
              <a:t>Charts</a:t>
            </a:r>
            <a:endParaRPr lang="en-US" b="1"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buNone/>
            </a:pPr>
            <a:r>
              <a:rPr lang="en-US" dirty="0" smtClean="0"/>
              <a:t>Bar chart = frequency OR relative </a:t>
            </a:r>
            <a:r>
              <a:rPr lang="en-US" dirty="0" smtClean="0"/>
              <a:t>frequency [dot plots also possible]</a:t>
            </a:r>
            <a:endParaRPr lang="en-US" dirty="0" smtClean="0"/>
          </a:p>
          <a:p>
            <a:pPr>
              <a:buNone/>
            </a:pPr>
            <a:endParaRPr lang="en-US" dirty="0" smtClean="0"/>
          </a:p>
          <a:p>
            <a:pPr>
              <a:buNone/>
            </a:pPr>
            <a:endParaRPr lang="en-US" dirty="0" smtClean="0"/>
          </a:p>
          <a:p>
            <a:pPr>
              <a:buNone/>
            </a:pPr>
            <a:endParaRPr lang="en-US" dirty="0"/>
          </a:p>
          <a:p>
            <a:pPr>
              <a:buNone/>
            </a:pPr>
            <a:endParaRPr lang="en-US" dirty="0" smtClean="0"/>
          </a:p>
          <a:p>
            <a:pPr>
              <a:buNone/>
            </a:pPr>
            <a:endParaRPr lang="en-US" dirty="0" smtClean="0"/>
          </a:p>
          <a:p>
            <a:pPr>
              <a:buNone/>
            </a:pPr>
            <a:r>
              <a:rPr lang="en-US" dirty="0" smtClean="0"/>
              <a:t>Note: Always add spaces between bars to imply they can be in any order</a:t>
            </a:r>
          </a:p>
          <a:p>
            <a:pPr>
              <a:buNone/>
            </a:pPr>
            <a:r>
              <a:rPr lang="en-US" dirty="0" smtClean="0"/>
              <a:t>Pie chart = relative frequency</a:t>
            </a:r>
          </a:p>
          <a:p>
            <a:pPr marL="0" indent="0">
              <a:buNone/>
            </a:pPr>
            <a:endParaRPr lang="en-US" dirty="0"/>
          </a:p>
        </p:txBody>
      </p:sp>
      <p:sp>
        <p:nvSpPr>
          <p:cNvPr id="5" name="TextBox 4"/>
          <p:cNvSpPr txBox="1"/>
          <p:nvPr/>
        </p:nvSpPr>
        <p:spPr>
          <a:xfrm rot="16200000">
            <a:off x="4352211" y="2429590"/>
            <a:ext cx="1295400" cy="246221"/>
          </a:xfrm>
          <a:prstGeom prst="rect">
            <a:avLst/>
          </a:prstGeom>
          <a:noFill/>
        </p:spPr>
        <p:txBody>
          <a:bodyPr wrap="square" rtlCol="0">
            <a:spAutoFit/>
          </a:bodyPr>
          <a:lstStyle/>
          <a:p>
            <a:r>
              <a:rPr lang="en-US" sz="1000" dirty="0" smtClean="0"/>
              <a:t>Number of Students</a:t>
            </a:r>
            <a:endParaRPr lang="en-US" sz="1000" dirty="0"/>
          </a:p>
        </p:txBody>
      </p:sp>
      <p:sp>
        <p:nvSpPr>
          <p:cNvPr id="6" name="TextBox 5"/>
          <p:cNvSpPr txBox="1"/>
          <p:nvPr/>
        </p:nvSpPr>
        <p:spPr>
          <a:xfrm>
            <a:off x="6019800" y="3411379"/>
            <a:ext cx="1295400" cy="246221"/>
          </a:xfrm>
          <a:prstGeom prst="rect">
            <a:avLst/>
          </a:prstGeom>
          <a:noFill/>
        </p:spPr>
        <p:txBody>
          <a:bodyPr wrap="square" rtlCol="0">
            <a:spAutoFit/>
          </a:bodyPr>
          <a:lstStyle/>
          <a:p>
            <a:r>
              <a:rPr lang="en-US" sz="1000" dirty="0" smtClean="0"/>
              <a:t>AP Exam Score</a:t>
            </a:r>
            <a:endParaRPr lang="en-US" sz="1000" dirty="0"/>
          </a:p>
        </p:txBody>
      </p:sp>
      <p:graphicFrame>
        <p:nvGraphicFramePr>
          <p:cNvPr id="7" name="Chart 6"/>
          <p:cNvGraphicFramePr/>
          <p:nvPr/>
        </p:nvGraphicFramePr>
        <p:xfrm>
          <a:off x="914400" y="1828800"/>
          <a:ext cx="2438399" cy="1857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5181600" y="1905000"/>
          <a:ext cx="2600325" cy="15525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2277189" y="2353390"/>
            <a:ext cx="1295400" cy="246221"/>
          </a:xfrm>
          <a:prstGeom prst="rect">
            <a:avLst/>
          </a:prstGeom>
          <a:noFill/>
        </p:spPr>
        <p:txBody>
          <a:bodyPr wrap="square" rtlCol="0">
            <a:spAutoFit/>
          </a:bodyPr>
          <a:lstStyle/>
          <a:p>
            <a:r>
              <a:rPr lang="en-US" sz="1000" dirty="0" smtClean="0"/>
              <a:t>AP Exam Score</a:t>
            </a:r>
            <a:endParaRPr lang="en-US" sz="1000" dirty="0"/>
          </a:p>
        </p:txBody>
      </p:sp>
      <p:sp>
        <p:nvSpPr>
          <p:cNvPr id="10" name="TextBox 9"/>
          <p:cNvSpPr txBox="1"/>
          <p:nvPr/>
        </p:nvSpPr>
        <p:spPr>
          <a:xfrm>
            <a:off x="1219200" y="3487579"/>
            <a:ext cx="1828800" cy="246221"/>
          </a:xfrm>
          <a:prstGeom prst="rect">
            <a:avLst/>
          </a:prstGeom>
          <a:noFill/>
        </p:spPr>
        <p:txBody>
          <a:bodyPr wrap="square" rtlCol="0">
            <a:spAutoFit/>
          </a:bodyPr>
          <a:lstStyle/>
          <a:p>
            <a:r>
              <a:rPr lang="en-US" sz="1000" dirty="0" smtClean="0"/>
              <a:t>Percentage of Students</a:t>
            </a:r>
            <a:endParaRPr lang="en-US" sz="10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5298</TotalTime>
  <Words>892</Words>
  <Application>Microsoft Macintosh PowerPoint</Application>
  <PresentationFormat>On-screen Show (4:3)</PresentationFormat>
  <Paragraphs>167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Chapter 3: Displaying and Describing Categorical Data</vt:lpstr>
      <vt:lpstr>Review: Categorical Data</vt:lpstr>
      <vt:lpstr>Distribution of Categorical Variables</vt:lpstr>
      <vt:lpstr>Clarity with presentation: %s</vt:lpstr>
      <vt:lpstr>Contingency Table</vt:lpstr>
      <vt:lpstr>Thinking about H0</vt:lpstr>
      <vt:lpstr>Work the Table: Add margins to generate relative frequencies!</vt:lpstr>
      <vt:lpstr>1) What percent of pictures viewed are of Tasty Foods? 2) What’s the distribution of pictures viewed? 3) What’s the conditional distribution of medium focus? 4) What percent of baby animal viewings is associated with high focus? 5) What percent of high focus events is associated with viewing baby animals? 6) Does it seem that level of focus is independent of pictures viewed? </vt:lpstr>
      <vt:lpstr>Categorical Variables in Charts</vt:lpstr>
      <vt:lpstr>Segmented Bar Chart</vt:lpstr>
      <vt:lpstr>Be wary: extracting raw data from summary (proportions)</vt:lpstr>
      <vt:lpstr>Area Principle</vt:lpstr>
      <vt:lpstr>Is it appropriate? FACSS</vt:lpstr>
      <vt:lpstr>What FACSS are violated?</vt:lpstr>
      <vt:lpstr>What FACSS are violated?</vt:lpstr>
      <vt:lpstr>Working with data should make me CUSS! </vt:lpstr>
      <vt:lpstr>Q #1</vt:lpstr>
      <vt:lpstr>Q #2</vt:lpstr>
      <vt:lpstr>Q #3</vt:lpstr>
      <vt:lpstr>Q #4</vt:lpstr>
      <vt:lpstr>Q #5</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Displaying and Describing Categorical Data</dc:title>
  <dc:creator>debbie_frazier</dc:creator>
  <cp:lastModifiedBy>Debbie Frazier</cp:lastModifiedBy>
  <cp:revision>28</cp:revision>
  <dcterms:created xsi:type="dcterms:W3CDTF">2015-08-17T18:16:54Z</dcterms:created>
  <dcterms:modified xsi:type="dcterms:W3CDTF">2020-03-24T15:23:56Z</dcterms:modified>
</cp:coreProperties>
</file>