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3" r:id="rId4"/>
    <p:sldId id="257" r:id="rId5"/>
    <p:sldId id="265" r:id="rId6"/>
    <p:sldId id="268" r:id="rId7"/>
    <p:sldId id="259" r:id="rId8"/>
    <p:sldId id="260" r:id="rId9"/>
    <p:sldId id="261" r:id="rId10"/>
    <p:sldId id="266" r:id="rId11"/>
    <p:sldId id="267" r:id="rId12"/>
    <p:sldId id="264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AP Stats Exam Scores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Relative Frequency</c:v>
                </c:pt>
              </c:strCache>
            </c:strRef>
          </c:tx>
          <c:val>
            <c:numRef>
              <c:f>Sheet1!$B$2:$B$6</c:f>
              <c:numCache>
                <c:formatCode>0.00%</c:formatCode>
                <c:ptCount val="5"/>
                <c:pt idx="0">
                  <c:v>0.33300000000000007</c:v>
                </c:pt>
                <c:pt idx="1">
                  <c:v>0.33300000000000007</c:v>
                </c:pt>
                <c:pt idx="2">
                  <c:v>0.193</c:v>
                </c:pt>
                <c:pt idx="3" formatCode="0%">
                  <c:v>7.0000000000000021E-2</c:v>
                </c:pt>
                <c:pt idx="4" formatCode="0%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Sheet1!$B$8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val>
            <c:numRef>
              <c:f>Sheet1!$B$9:$B$13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11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4572720"/>
        <c:axId val="1674565648"/>
      </c:barChart>
      <c:catAx>
        <c:axId val="167457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674565648"/>
        <c:crosses val="autoZero"/>
        <c:auto val="1"/>
        <c:lblAlgn val="ctr"/>
        <c:lblOffset val="100"/>
        <c:noMultiLvlLbl val="0"/>
      </c:catAx>
      <c:valAx>
        <c:axId val="167456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4572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5</c:v>
          </c:tx>
          <c:invertIfNegative val="0"/>
          <c:cat>
            <c:strLit>
              <c:ptCount val="1"/>
              <c:pt idx="0">
                <c:v>Relative Frequency of Student Scores</c:v>
              </c:pt>
            </c:strLit>
          </c:cat>
          <c:val>
            <c:numRef>
              <c:f>Sheet1!$B$2</c:f>
              <c:numCache>
                <c:formatCode>0.00%</c:formatCode>
                <c:ptCount val="1"/>
                <c:pt idx="0">
                  <c:v>0.33300000000000002</c:v>
                </c:pt>
              </c:numCache>
            </c:numRef>
          </c:val>
        </c:ser>
        <c:ser>
          <c:idx val="1"/>
          <c:order val="1"/>
          <c:tx>
            <c:v>4</c:v>
          </c:tx>
          <c:invertIfNegative val="0"/>
          <c:cat>
            <c:strLit>
              <c:ptCount val="1"/>
              <c:pt idx="0">
                <c:v>Relative Frequency of Student Scores</c:v>
              </c:pt>
            </c:strLit>
          </c:cat>
          <c:val>
            <c:numRef>
              <c:f>Sheet1!$B$3</c:f>
              <c:numCache>
                <c:formatCode>0.00%</c:formatCode>
                <c:ptCount val="1"/>
                <c:pt idx="0">
                  <c:v>0.33300000000000002</c:v>
                </c:pt>
              </c:numCache>
            </c:numRef>
          </c:val>
        </c:ser>
        <c:ser>
          <c:idx val="2"/>
          <c:order val="2"/>
          <c:tx>
            <c:v>3</c:v>
          </c:tx>
          <c:invertIfNegative val="0"/>
          <c:cat>
            <c:strLit>
              <c:ptCount val="1"/>
              <c:pt idx="0">
                <c:v>Relative Frequency of Student Scores</c:v>
              </c:pt>
            </c:strLit>
          </c:cat>
          <c:val>
            <c:numRef>
              <c:f>Sheet1!$B$4</c:f>
              <c:numCache>
                <c:formatCode>0.00%</c:formatCode>
                <c:ptCount val="1"/>
                <c:pt idx="0">
                  <c:v>0.193</c:v>
                </c:pt>
              </c:numCache>
            </c:numRef>
          </c:val>
        </c:ser>
        <c:ser>
          <c:idx val="3"/>
          <c:order val="3"/>
          <c:tx>
            <c:v>2</c:v>
          </c:tx>
          <c:invertIfNegative val="0"/>
          <c:cat>
            <c:strLit>
              <c:ptCount val="1"/>
              <c:pt idx="0">
                <c:v>Relative Frequency of Student Scores</c:v>
              </c:pt>
            </c:strLit>
          </c:cat>
          <c:val>
            <c:numRef>
              <c:f>Sheet1!$B$5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4"/>
          <c:order val="4"/>
          <c:tx>
            <c:v>1</c:v>
          </c:tx>
          <c:invertIfNegative val="0"/>
          <c:cat>
            <c:strLit>
              <c:ptCount val="1"/>
              <c:pt idx="0">
                <c:v>Relative Frequency of Student Scores</c:v>
              </c:pt>
            </c:strLit>
          </c:cat>
          <c:val>
            <c:numRef>
              <c:f>Sheet1!$B$6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4573808"/>
        <c:axId val="1674574352"/>
      </c:barChart>
      <c:catAx>
        <c:axId val="167457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74574352"/>
        <c:crosses val="autoZero"/>
        <c:auto val="1"/>
        <c:lblAlgn val="ctr"/>
        <c:lblOffset val="100"/>
        <c:noMultiLvlLbl val="0"/>
      </c:catAx>
      <c:valAx>
        <c:axId val="1674574352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674573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Sheet1!$A$2:$A$5</c:f>
              <c:strCach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1 and 2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0.33300000000000002</c:v>
                </c:pt>
                <c:pt idx="1">
                  <c:v>0.33300000000000002</c:v>
                </c:pt>
                <c:pt idx="2">
                  <c:v>0.193</c:v>
                </c:pt>
                <c:pt idx="3" formatCode="0%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0365072"/>
        <c:axId val="1530358000"/>
      </c:barChart>
      <c:catAx>
        <c:axId val="153036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30358000"/>
        <c:crosses val="autoZero"/>
        <c:auto val="1"/>
        <c:lblAlgn val="ctr"/>
        <c:lblOffset val="100"/>
        <c:noMultiLvlLbl val="0"/>
      </c:catAx>
      <c:valAx>
        <c:axId val="1530358000"/>
        <c:scaling>
          <c:orientation val="minMax"/>
          <c:min val="0.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530365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People and pets</a:t>
            </a:r>
          </a:p>
        </c:rich>
      </c:tx>
      <c:layout>
        <c:manualLayout>
          <c:xMode val="edge"/>
          <c:yMode val="edge"/>
          <c:x val="0.2284373828271466"/>
          <c:y val="0.22238188976377957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Sheet1!$B$17</c:f>
              <c:strCache>
                <c:ptCount val="1"/>
                <c:pt idx="0">
                  <c:v>people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7450331729367156E-2"/>
                  <c:y val="-0.1290470125057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55814377369497E-2"/>
                  <c:y val="-0.10317237918789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Sheet1!$A$18:$A$21</c:f>
              <c:strCache>
                <c:ptCount val="4"/>
                <c:pt idx="0">
                  <c:v>have a cat</c:v>
                </c:pt>
                <c:pt idx="1">
                  <c:v>have a dog</c:v>
                </c:pt>
                <c:pt idx="2">
                  <c:v>have a cat and a dog</c:v>
                </c:pt>
                <c:pt idx="3">
                  <c:v>have neither</c:v>
                </c:pt>
              </c:strCache>
            </c:strRef>
          </c:cat>
          <c:val>
            <c:numRef>
              <c:f>Sheet1!$B$18:$B$21</c:f>
              <c:numCache>
                <c:formatCode>0%</c:formatCode>
                <c:ptCount val="4"/>
                <c:pt idx="0">
                  <c:v>0.4</c:v>
                </c:pt>
                <c:pt idx="1">
                  <c:v>0.12</c:v>
                </c:pt>
                <c:pt idx="2">
                  <c:v>0.09</c:v>
                </c:pt>
                <c:pt idx="3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3611366287547391"/>
          <c:y val="0.77881484483557206"/>
          <c:w val="0.44483869203849519"/>
          <c:h val="0.2078495791474341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Day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Pilot Moe</c:v>
                </c:pt>
                <c:pt idx="1">
                  <c:v>Pilot Jill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Night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Pilot Moe</c:v>
                </c:pt>
                <c:pt idx="1">
                  <c:v>Pilot Jill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</c:v>
                </c:pt>
                <c:pt idx="1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Pilot Moe</c:v>
                </c:pt>
                <c:pt idx="1">
                  <c:v>Pilot Jill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0.83</c:v>
                </c:pt>
                <c:pt idx="1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0367792"/>
        <c:axId val="1530362352"/>
      </c:barChart>
      <c:catAx>
        <c:axId val="1530367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30362352"/>
        <c:crosses val="autoZero"/>
        <c:auto val="1"/>
        <c:lblAlgn val="ctr"/>
        <c:lblOffset val="100"/>
        <c:noMultiLvlLbl val="0"/>
      </c:catAx>
      <c:valAx>
        <c:axId val="1530362352"/>
        <c:scaling>
          <c:orientation val="minMax"/>
          <c:min val="0.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3036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7299-CC52-4B0B-BE4E-2979F160BBA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479AD-8C69-440E-B7D1-A6D447D7A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4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P(A|B) = P(A)  P (cold</a:t>
            </a:r>
            <a:r>
              <a:rPr lang="en-US" baseline="0" dirty="0" smtClean="0"/>
              <a:t> 1-3 | Med taken ) = P (cold 1-3)  (86/102) = 105/200  84.3% = 52.5%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0" dirty="0" smtClean="0"/>
              <a:t> (cold 4-7 | Med not taken) = P (cold 4-7)  79/98 = 95/200  80.6% = 47.5%</a:t>
            </a:r>
          </a:p>
          <a:p>
            <a:endParaRPr lang="en-US" baseline="0" dirty="0" smtClean="0"/>
          </a:p>
          <a:p>
            <a:r>
              <a:rPr lang="en-US" baseline="0" dirty="0" smtClean="0"/>
              <a:t>P(man | 0-3) = P(man|4-8) = P(man|&gt;8)=P(man)  6/67 = 28/91 = 47/88 9% = 31% = 53% nope</a:t>
            </a:r>
          </a:p>
          <a:p>
            <a:r>
              <a:rPr lang="en-US" baseline="0" dirty="0" smtClean="0"/>
              <a:t>P(prog|0-3) = …P (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) 37/67 = 16/91 = 10/88 nope</a:t>
            </a:r>
          </a:p>
          <a:p>
            <a:r>
              <a:rPr lang="en-US" baseline="0" dirty="0" smtClean="0"/>
              <a:t>P(op | 0-3) = …P (op) 11/67 = 23/91 = 12/88 nope</a:t>
            </a:r>
          </a:p>
          <a:p>
            <a:r>
              <a:rPr lang="en-US" baseline="0" dirty="0" smtClean="0"/>
              <a:t>P (sa|0-3) = …P(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) 13/67 = 24/91 = 19/88 19.4 = 26.4 = 21.6 maybe</a:t>
            </a:r>
          </a:p>
          <a:p>
            <a:r>
              <a:rPr lang="en-US" baseline="0" dirty="0" smtClean="0"/>
              <a:t>P(0-3|sa) = P(0-3) 13/56 = 67/246  23.2%=27.2%</a:t>
            </a:r>
          </a:p>
          <a:p>
            <a:r>
              <a:rPr lang="en-US" baseline="0" dirty="0" smtClean="0"/>
              <a:t>P(4-8|sa) = P(4-8)  24/56 = 91/246 42.9% = 37%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479AD-8C69-440E-B7D1-A6D447D7A7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9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33AA8-5D0E-46B6-A05C-784D97CD8854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FB0B1-46E5-4A25-AA78-B0434909E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3: Displaying and Describing Categorical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Gender and Eye Color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2004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What percent of females are brown-eyed?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percent of brown-eyed students are female?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percent of students are brown-eyed females?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What’s the distribution of eye color?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What’s the conditional distribution of eye color for males?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Compare the percent who are female among the blue-eyed students to the percent of all students who are female.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Does it seem that eye color and gender are independent?  Explain.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Gender and Eye Color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819400"/>
            <a:ext cx="8610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What percent of females are brown-eyed? 50.0%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percent of brown-eyed students are female? 44.4%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percent of students are brown-eyed females? 25.0%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What’s the distribution of eye color? 15.6% blue, 56.3% brown, 28.1% other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What’s the conditional distribution of eye color for males?18.8% blue, 62.5% brown, 18.8% other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Compare the percent who are female among the blue-eyed students to the percent of all students who are female. 40% of blue-eyed students are female, while 50% of all students are female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Does it seem that eye color and gender are independent?  Explain.</a:t>
            </a:r>
          </a:p>
          <a:p>
            <a:pPr marL="342900" indent="-342900"/>
            <a:r>
              <a:rPr lang="en-US" sz="2000" dirty="0" smtClean="0"/>
              <a:t>Since blue-eyed students appear less likely to be female, it seems that they may not be independent.  (But the numbers are small.)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6772275" y="914400"/>
          <a:ext cx="2371725" cy="144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http://sites.stat.psu.edu/%7Eajw13/stat200_upd/02_quantrel/graphics/03_simpsons.jpg"/>
          <p:cNvPicPr>
            <a:picLocks noChangeAspect="1" noChangeArrowheads="1"/>
          </p:cNvPicPr>
          <p:nvPr/>
        </p:nvPicPr>
        <p:blipFill>
          <a:blip r:embed="rId3" cstate="print"/>
          <a:srcRect l="3743" t="6306"/>
          <a:stretch>
            <a:fillRect/>
          </a:stretch>
        </p:blipFill>
        <p:spPr bwMode="auto">
          <a:xfrm>
            <a:off x="5410199" y="4724400"/>
            <a:ext cx="3692769" cy="213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Is it appropriate? FACSS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Avoid “</a:t>
            </a:r>
            <a:r>
              <a:rPr lang="en-US" b="1" dirty="0" smtClean="0"/>
              <a:t>F</a:t>
            </a:r>
            <a:r>
              <a:rPr lang="en-US" dirty="0" smtClean="0"/>
              <a:t>alse Depth” </a:t>
            </a:r>
          </a:p>
          <a:p>
            <a:pPr lvl="1"/>
            <a:r>
              <a:rPr lang="en-US" dirty="0" smtClean="0"/>
              <a:t>Category sizes/types should be equivalent</a:t>
            </a:r>
          </a:p>
          <a:p>
            <a:pPr lvl="1"/>
            <a:r>
              <a:rPr lang="en-US" dirty="0" smtClean="0"/>
              <a:t>Y axis should range from zero to highest value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rea Principle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ategorical Data Condition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um to 100% (relative frequencies)</a:t>
            </a:r>
          </a:p>
          <a:p>
            <a:r>
              <a:rPr lang="en-US" dirty="0" smtClean="0"/>
              <a:t>Avoid </a:t>
            </a:r>
            <a:r>
              <a:rPr lang="en-US" b="1" dirty="0" smtClean="0"/>
              <a:t>S</a:t>
            </a:r>
            <a:r>
              <a:rPr lang="en-US" dirty="0" smtClean="0"/>
              <a:t>impson’s Paradox (“unfair averaging” for overall groups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diff. conclusion than comparing  distinct groups)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181600" y="1295400"/>
          <a:ext cx="5486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FACSS are violated?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Options:</a:t>
            </a:r>
          </a:p>
          <a:p>
            <a:pPr>
              <a:buNone/>
            </a:pPr>
            <a:r>
              <a:rPr lang="en-US" b="1" dirty="0" smtClean="0"/>
              <a:t>F</a:t>
            </a:r>
            <a:r>
              <a:rPr lang="en-US" dirty="0" smtClean="0"/>
              <a:t>alse Depth</a:t>
            </a:r>
          </a:p>
          <a:p>
            <a:pPr>
              <a:buNone/>
            </a:pPr>
            <a:r>
              <a:rPr lang="en-US" b="1" dirty="0" smtClean="0"/>
              <a:t>A</a:t>
            </a:r>
            <a:r>
              <a:rPr lang="en-US" dirty="0" smtClean="0"/>
              <a:t>rea Principle</a:t>
            </a:r>
          </a:p>
          <a:p>
            <a:pPr>
              <a:buNone/>
            </a:pPr>
            <a:r>
              <a:rPr lang="en-US" b="1" dirty="0" smtClean="0"/>
              <a:t>C</a:t>
            </a:r>
            <a:r>
              <a:rPr lang="en-US" dirty="0" smtClean="0"/>
              <a:t>ategorical Data Condition</a:t>
            </a:r>
          </a:p>
          <a:p>
            <a:pPr>
              <a:buNone/>
            </a:pPr>
            <a:r>
              <a:rPr lang="en-US" b="1" dirty="0" smtClean="0"/>
              <a:t>S</a:t>
            </a:r>
            <a:r>
              <a:rPr lang="en-US" dirty="0" smtClean="0"/>
              <a:t>um to 100%</a:t>
            </a:r>
          </a:p>
          <a:p>
            <a:pPr>
              <a:buNone/>
            </a:pPr>
            <a:r>
              <a:rPr lang="en-US" b="1" dirty="0" smtClean="0"/>
              <a:t>S</a:t>
            </a:r>
            <a:r>
              <a:rPr lang="en-US" dirty="0" smtClean="0"/>
              <a:t>impson’s Paradox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FACSS are violated?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5105400" cy="4525963"/>
          </a:xfrm>
        </p:spPr>
        <p:txBody>
          <a:bodyPr/>
          <a:lstStyle/>
          <a:p>
            <a:r>
              <a:rPr lang="en-US" dirty="0" smtClean="0"/>
              <a:t>Options:</a:t>
            </a:r>
          </a:p>
          <a:p>
            <a:pPr>
              <a:buNone/>
            </a:pPr>
            <a:r>
              <a:rPr lang="en-US" b="1" dirty="0" smtClean="0"/>
              <a:t>F</a:t>
            </a:r>
            <a:r>
              <a:rPr lang="en-US" dirty="0" smtClean="0"/>
              <a:t>alse Depth</a:t>
            </a:r>
          </a:p>
          <a:p>
            <a:pPr>
              <a:buNone/>
            </a:pPr>
            <a:r>
              <a:rPr lang="en-US" b="1" dirty="0" smtClean="0"/>
              <a:t>A</a:t>
            </a:r>
            <a:r>
              <a:rPr lang="en-US" dirty="0" smtClean="0"/>
              <a:t>rea Principle</a:t>
            </a:r>
          </a:p>
          <a:p>
            <a:pPr>
              <a:buNone/>
            </a:pPr>
            <a:r>
              <a:rPr lang="en-US" b="1" dirty="0" smtClean="0"/>
              <a:t>C</a:t>
            </a:r>
            <a:r>
              <a:rPr lang="en-US" dirty="0" smtClean="0"/>
              <a:t>ategorical Data Condition</a:t>
            </a:r>
          </a:p>
          <a:p>
            <a:pPr>
              <a:buNone/>
            </a:pPr>
            <a:r>
              <a:rPr lang="en-US" b="1" dirty="0" smtClean="0"/>
              <a:t>S</a:t>
            </a:r>
            <a:r>
              <a:rPr lang="en-US" dirty="0" smtClean="0"/>
              <a:t>um to 100%</a:t>
            </a:r>
          </a:p>
          <a:p>
            <a:pPr>
              <a:buNone/>
            </a:pPr>
            <a:r>
              <a:rPr lang="en-US" b="1" dirty="0" smtClean="0"/>
              <a:t>S</a:t>
            </a:r>
            <a:r>
              <a:rPr lang="en-US" dirty="0" smtClean="0"/>
              <a:t>impson’s Paradox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9400" y="914400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67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Pilot Moe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 of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of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of 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Pilot 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of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 of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 of 120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19400" y="2514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Pilot Moe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Pilot 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5562600" y="2057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86400" y="3581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/>
        </p:nvGraphicFramePr>
        <p:xfrm>
          <a:off x="4419600" y="3962400"/>
          <a:ext cx="4724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Statistics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Think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Use 5 Ws and H to organize data and its context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Predict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Identify Value or Significance</a:t>
            </a:r>
          </a:p>
          <a:p>
            <a:r>
              <a:rPr lang="en-US" dirty="0" smtClean="0"/>
              <a:t>Show</a:t>
            </a:r>
          </a:p>
          <a:p>
            <a:pPr lvl="1"/>
            <a:r>
              <a:rPr lang="en-US" dirty="0" smtClean="0"/>
              <a:t>Graph, calculate</a:t>
            </a:r>
          </a:p>
          <a:p>
            <a:pPr lvl="1"/>
            <a:r>
              <a:rPr lang="en-US" dirty="0" smtClean="0"/>
              <a:t>Be wary of wrong model/calculation choice!</a:t>
            </a:r>
          </a:p>
          <a:p>
            <a:r>
              <a:rPr lang="en-US" dirty="0" smtClean="0"/>
              <a:t>Tell</a:t>
            </a:r>
          </a:p>
          <a:p>
            <a:pPr lvl="1"/>
            <a:r>
              <a:rPr lang="en-US" dirty="0" smtClean="0"/>
              <a:t>Conclude based on evidence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Be wary of misinterpretations!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858000" y="3429000"/>
            <a:ext cx="7620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3505200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Data Analysis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Categorical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examples of categories?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Categorical Data Condition: Categories cannot overlap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Distribution of </a:t>
            </a:r>
            <a:r>
              <a:rPr lang="en-US" u="sng" dirty="0" smtClean="0"/>
              <a:t>Categorical Variables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Tables</a:t>
            </a:r>
            <a:r>
              <a:rPr lang="en-US" dirty="0" smtClean="0"/>
              <a:t> can have either or both:</a:t>
            </a:r>
          </a:p>
          <a:p>
            <a:r>
              <a:rPr lang="en-US" dirty="0" smtClean="0"/>
              <a:t>Frequency (counts)</a:t>
            </a:r>
          </a:p>
          <a:p>
            <a:r>
              <a:rPr lang="en-US" dirty="0" smtClean="0"/>
              <a:t>Relative Frequency (% or proportions)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Here AP Scores are treated as ordinal categorical (not quantitative).</a:t>
            </a:r>
            <a:endParaRPr lang="en-US" i="1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94289"/>
              </p:ext>
            </p:extLst>
          </p:nvPr>
        </p:nvGraphicFramePr>
        <p:xfrm>
          <a:off x="1143000" y="2971800"/>
          <a:ext cx="6781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 Stats</a:t>
                      </a:r>
                      <a:r>
                        <a:rPr lang="en-US" baseline="0" dirty="0" smtClean="0"/>
                        <a:t> Exam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Categorical Variables</a:t>
            </a:r>
            <a:r>
              <a:rPr lang="en-US" dirty="0" smtClean="0"/>
              <a:t> in </a:t>
            </a:r>
            <a:r>
              <a:rPr lang="en-US" b="1" dirty="0" smtClean="0"/>
              <a:t>Charts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Bar chart = frequency OR relative frequency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Always add spaces between bars to imply they can be in any order</a:t>
            </a:r>
          </a:p>
          <a:p>
            <a:pPr>
              <a:buNone/>
            </a:pPr>
            <a:r>
              <a:rPr lang="en-US" dirty="0" smtClean="0"/>
              <a:t>Pie chart = relative frequency</a:t>
            </a:r>
          </a:p>
          <a:p>
            <a:pPr>
              <a:buNone/>
            </a:pPr>
            <a:r>
              <a:rPr lang="en-US" dirty="0" smtClean="0"/>
              <a:t>Note: for ALL frequency or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frequ</a:t>
            </a:r>
            <a:r>
              <a:rPr lang="en-US" dirty="0" smtClean="0"/>
              <a:t> tables, no categories can overlap! (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u="sng" dirty="0" smtClean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___________   </a:t>
            </a:r>
            <a:r>
              <a:rPr lang="en-US" u="sng" dirty="0" smtClean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_____  Condition)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4352211" y="242959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Number of Students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3411379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 Exam Score</a:t>
            </a:r>
            <a:endParaRPr lang="en-US" sz="10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1828800"/>
          <a:ext cx="2438399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181600" y="1905000"/>
          <a:ext cx="2600325" cy="155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2277189" y="235339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 Exam Score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48757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Percentage of Students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Bar </a:t>
            </a:r>
            <a:r>
              <a:rPr lang="en-US" dirty="0"/>
              <a:t>C</a:t>
            </a:r>
            <a:r>
              <a:rPr lang="en-US" dirty="0" smtClean="0"/>
              <a:t>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frequency</a:t>
            </a:r>
          </a:p>
          <a:p>
            <a:r>
              <a:rPr lang="en-US" dirty="0" smtClean="0"/>
              <a:t>Whole bar = 100%</a:t>
            </a:r>
          </a:p>
          <a:p>
            <a:r>
              <a:rPr lang="en-US" dirty="0" smtClean="0"/>
              <a:t>Remember, no overlap of categories allowed!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3733800"/>
          <a:ext cx="3295650" cy="179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6477000" y="3429000"/>
            <a:ext cx="53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42672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What condition is that?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Area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229600" cy="1676401"/>
          </a:xfrm>
        </p:spPr>
        <p:txBody>
          <a:bodyPr>
            <a:normAutofit/>
          </a:bodyPr>
          <a:lstStyle/>
          <a:p>
            <a:r>
              <a:rPr lang="en-US" dirty="0" smtClean="0"/>
              <a:t>If your bar chart uses single graphics per bar</a:t>
            </a:r>
          </a:p>
          <a:p>
            <a:r>
              <a:rPr lang="en-US" dirty="0" smtClean="0"/>
              <a:t>Area of a graph part SHOULD correspond to magnitude of value is represents</a:t>
            </a:r>
          </a:p>
        </p:txBody>
      </p:sp>
      <p:pic>
        <p:nvPicPr>
          <p:cNvPr id="5122" name="Picture 2" descr="http://my.execpc.com/%7Ehelberg/pitfalls/TUFTE_DO.JPG"/>
          <p:cNvPicPr>
            <a:picLocks noChangeAspect="1" noChangeArrowheads="1"/>
          </p:cNvPicPr>
          <p:nvPr/>
        </p:nvPicPr>
        <p:blipFill>
          <a:blip r:embed="rId2" cstate="print"/>
          <a:srcRect r="50749"/>
          <a:stretch>
            <a:fillRect/>
          </a:stretch>
        </p:blipFill>
        <p:spPr bwMode="auto">
          <a:xfrm>
            <a:off x="152400" y="2628899"/>
            <a:ext cx="2819400" cy="3924301"/>
          </a:xfrm>
          <a:prstGeom prst="rect">
            <a:avLst/>
          </a:prstGeom>
          <a:noFill/>
        </p:spPr>
      </p:pic>
      <p:pic>
        <p:nvPicPr>
          <p:cNvPr id="5124" name="Picture 4" descr="http://1.bp.blogspot.com/-17plp7SGFw8/UDt4hpPVbKI/AAAAAAAAB3o/-JVwKReTPps/s1600/rents%2Bon%2Brise.png"/>
          <p:cNvPicPr>
            <a:picLocks noChangeAspect="1" noChangeArrowheads="1"/>
          </p:cNvPicPr>
          <p:nvPr/>
        </p:nvPicPr>
        <p:blipFill>
          <a:blip r:embed="rId3" cstate="print"/>
          <a:srcRect t="7767"/>
          <a:stretch>
            <a:fillRect/>
          </a:stretch>
        </p:blipFill>
        <p:spPr bwMode="auto">
          <a:xfrm>
            <a:off x="2971800" y="2895600"/>
            <a:ext cx="2905125" cy="3619501"/>
          </a:xfrm>
          <a:prstGeom prst="rect">
            <a:avLst/>
          </a:prstGeom>
          <a:noFill/>
        </p:spPr>
      </p:pic>
      <p:pic>
        <p:nvPicPr>
          <p:cNvPr id="5126" name="Picture 6" descr="http://images.slideplayer.com/13/3615806/slides/slide_23.jpg"/>
          <p:cNvPicPr>
            <a:picLocks noChangeAspect="1" noChangeArrowheads="1"/>
          </p:cNvPicPr>
          <p:nvPr/>
        </p:nvPicPr>
        <p:blipFill>
          <a:blip r:embed="rId4" cstate="print"/>
          <a:srcRect l="46537" t="27270" r="8714" b="4541"/>
          <a:stretch>
            <a:fillRect/>
          </a:stretch>
        </p:blipFill>
        <p:spPr bwMode="auto">
          <a:xfrm>
            <a:off x="5791200" y="2895600"/>
            <a:ext cx="3133725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.slidesharecdn.com/statisticalmeasures-categoricaldata-110212084324-phpapp01/95/statistical-measures-categorical-data-6-728.jpg?cb=1297500417"/>
          <p:cNvPicPr>
            <a:picLocks noChangeAspect="1" noChangeArrowheads="1"/>
          </p:cNvPicPr>
          <p:nvPr/>
        </p:nvPicPr>
        <p:blipFill>
          <a:blip r:embed="rId2" cstate="print"/>
          <a:srcRect t="33010" r="5282" b="-971"/>
          <a:stretch>
            <a:fillRect/>
          </a:stretch>
        </p:blipFill>
        <p:spPr bwMode="auto">
          <a:xfrm>
            <a:off x="3678877" y="3881380"/>
            <a:ext cx="5377543" cy="29219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Contingency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1"/>
            <a:ext cx="91440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is for two variables assumed to be contingent (aka contingent variables)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y</a:t>
            </a:r>
            <a:r>
              <a:rPr lang="en-US" dirty="0" smtClean="0"/>
              <a:t> contingent on x?</a:t>
            </a:r>
          </a:p>
          <a:p>
            <a:pPr lvl="1"/>
            <a:r>
              <a:rPr lang="en-US" dirty="0" smtClean="0"/>
              <a:t>Conditional distribution; organized based on conditions </a:t>
            </a:r>
          </a:p>
          <a:p>
            <a:pPr lvl="2"/>
            <a:r>
              <a:rPr lang="en-US" dirty="0" smtClean="0"/>
              <a:t>What is percent if x and y?</a:t>
            </a:r>
          </a:p>
          <a:p>
            <a:pPr lvl="3"/>
            <a:r>
              <a:rPr lang="en-US" dirty="0" smtClean="0"/>
              <a:t>% </a:t>
            </a:r>
            <a:r>
              <a:rPr lang="en-US" u="sng" dirty="0" smtClean="0"/>
              <a:t>of alive</a:t>
            </a:r>
            <a:r>
              <a:rPr lang="en-US" dirty="0" smtClean="0"/>
              <a:t> that are 1</a:t>
            </a:r>
            <a:r>
              <a:rPr lang="en-US" baseline="30000" dirty="0" smtClean="0"/>
              <a:t>st</a:t>
            </a:r>
            <a:r>
              <a:rPr lang="en-US" dirty="0" smtClean="0"/>
              <a:t> class = 1</a:t>
            </a:r>
            <a:r>
              <a:rPr lang="en-US" baseline="30000" dirty="0" smtClean="0"/>
              <a:t>st</a:t>
            </a:r>
            <a:r>
              <a:rPr lang="en-US" dirty="0" smtClean="0"/>
              <a:t> and alive/alive= 202/710</a:t>
            </a:r>
          </a:p>
          <a:p>
            <a:pPr lvl="3"/>
            <a:r>
              <a:rPr lang="en-US" dirty="0" smtClean="0"/>
              <a:t>% </a:t>
            </a:r>
            <a:r>
              <a:rPr lang="en-US" u="sng" dirty="0" smtClean="0"/>
              <a:t>of 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class</a:t>
            </a:r>
            <a:r>
              <a:rPr lang="en-US" dirty="0" smtClean="0"/>
              <a:t> that are alive = _____________________________</a:t>
            </a:r>
          </a:p>
          <a:p>
            <a:pPr lvl="2"/>
            <a:r>
              <a:rPr lang="en-US" dirty="0" smtClean="0"/>
              <a:t>Margins show frequency dist.s for each category (aka marginal distribution)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4130833"/>
            <a:ext cx="381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dirty="0" smtClean="0"/>
              <a:t>- </a:t>
            </a:r>
            <a:r>
              <a:rPr lang="en-US" dirty="0" err="1" smtClean="0"/>
              <a:t>Dist</a:t>
            </a:r>
            <a:r>
              <a:rPr lang="en-US" dirty="0" smtClean="0"/>
              <a:t> </a:t>
            </a:r>
            <a:r>
              <a:rPr lang="en-US" dirty="0"/>
              <a:t>of classes = </a:t>
            </a:r>
            <a:r>
              <a:rPr lang="en-US" dirty="0" smtClean="0"/>
              <a:t>14.8:12.9:32.1:40.2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Can </a:t>
            </a:r>
            <a:r>
              <a:rPr lang="en-US" sz="2200" dirty="0"/>
              <a:t>write conditional </a:t>
            </a:r>
            <a:r>
              <a:rPr lang="en-US" sz="2200" dirty="0" err="1"/>
              <a:t>dists</a:t>
            </a:r>
            <a:r>
              <a:rPr lang="en-US" sz="2200" dirty="0"/>
              <a:t> for categories too</a:t>
            </a:r>
          </a:p>
          <a:p>
            <a:pPr marL="1657350" lvl="3" indent="-285750">
              <a:buFontTx/>
              <a:buChar char="-"/>
            </a:pPr>
            <a:r>
              <a:rPr lang="en-US" dirty="0" err="1" smtClean="0"/>
              <a:t>Dist</a:t>
            </a:r>
            <a:r>
              <a:rPr lang="en-US" dirty="0" smtClean="0"/>
              <a:t> </a:t>
            </a:r>
            <a:r>
              <a:rPr lang="en-US" dirty="0"/>
              <a:t>of Alive: </a:t>
            </a:r>
            <a:endParaRPr lang="en-US" dirty="0" smtClean="0"/>
          </a:p>
          <a:p>
            <a:pPr lvl="3"/>
            <a:r>
              <a:rPr lang="en-US" dirty="0" smtClean="0"/>
              <a:t>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Thinking about H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“The best way to tell whether two variables are associated is to ask whether they are not.”</a:t>
            </a:r>
            <a:endParaRPr lang="en-US" dirty="0"/>
          </a:p>
          <a:p>
            <a:pPr>
              <a:buNone/>
            </a:pPr>
            <a:r>
              <a:rPr lang="en-US" dirty="0" smtClean="0"/>
              <a:t>If dist. of one var. is </a:t>
            </a:r>
            <a:r>
              <a:rPr lang="en-US" u="sng" dirty="0" smtClean="0"/>
              <a:t>same for all </a:t>
            </a:r>
            <a:r>
              <a:rPr lang="en-US" u="sng" dirty="0" err="1" smtClean="0"/>
              <a:t>cat.s</a:t>
            </a:r>
            <a:r>
              <a:rPr lang="en-US" dirty="0" smtClean="0"/>
              <a:t> of another in contingency table, </a:t>
            </a:r>
            <a:r>
              <a:rPr lang="en-US" dirty="0" err="1" smtClean="0"/>
              <a:t>var.s</a:t>
            </a:r>
            <a:r>
              <a:rPr lang="en-US" dirty="0" smtClean="0"/>
              <a:t> are independent.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074" name="Picture 2" descr="http://education-portal.com/cimages/multimages/16/c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505200"/>
            <a:ext cx="4715473" cy="2286000"/>
          </a:xfrm>
          <a:prstGeom prst="rect">
            <a:avLst/>
          </a:prstGeom>
          <a:noFill/>
        </p:spPr>
      </p:pic>
      <p:pic>
        <p:nvPicPr>
          <p:cNvPr id="3076" name="Picture 4" descr="http://www.simafore.com/Portals/64283/images/2x2-contingency-table-chi-squared-calculator-resized-600.png"/>
          <p:cNvPicPr>
            <a:picLocks noChangeAspect="1" noChangeArrowheads="1"/>
          </p:cNvPicPr>
          <p:nvPr/>
        </p:nvPicPr>
        <p:blipFill>
          <a:blip r:embed="rId4" cstate="print"/>
          <a:srcRect b="13827"/>
          <a:stretch>
            <a:fillRect/>
          </a:stretch>
        </p:blipFill>
        <p:spPr bwMode="auto">
          <a:xfrm>
            <a:off x="4772025" y="3200400"/>
            <a:ext cx="4391216" cy="3657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5791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P(A|B) = P(A) </a:t>
            </a:r>
            <a:r>
              <a:rPr lang="en-US" dirty="0" smtClean="0">
                <a:sym typeface="Wingdings" panose="05000000000000000000" pitchFamily="2" charset="2"/>
              </a:rPr>
              <a:t> independence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4559</TotalTime>
  <Words>949</Words>
  <Application>Microsoft Office PowerPoint</Application>
  <PresentationFormat>On-screen Show (4:3)</PresentationFormat>
  <Paragraphs>198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Chapter 3: Displaying and Describing Categorical Data</vt:lpstr>
      <vt:lpstr>With Statistics we…</vt:lpstr>
      <vt:lpstr>Review: Categorical Data</vt:lpstr>
      <vt:lpstr>Distribution of Categorical Variables</vt:lpstr>
      <vt:lpstr>Categorical Variables in Charts</vt:lpstr>
      <vt:lpstr>Segmented Bar Chart</vt:lpstr>
      <vt:lpstr>Area Principle</vt:lpstr>
      <vt:lpstr>Contingency Table</vt:lpstr>
      <vt:lpstr>Thinking about H0</vt:lpstr>
      <vt:lpstr>Example 1: Gender and Eye Color</vt:lpstr>
      <vt:lpstr>Example 1: Gender and Eye Color</vt:lpstr>
      <vt:lpstr>Is it appropriate? FACSS</vt:lpstr>
      <vt:lpstr>What FACSS are violated?</vt:lpstr>
      <vt:lpstr>What FACSS are violated?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Displaying and Describing Categorical Data</dc:title>
  <dc:creator>debbie_frazier</dc:creator>
  <cp:lastModifiedBy>Frazier, Debbie</cp:lastModifiedBy>
  <cp:revision>20</cp:revision>
  <dcterms:created xsi:type="dcterms:W3CDTF">2015-08-17T18:16:54Z</dcterms:created>
  <dcterms:modified xsi:type="dcterms:W3CDTF">2016-08-18T19:25:57Z</dcterms:modified>
</cp:coreProperties>
</file>