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1" r:id="rId8"/>
    <p:sldId id="263" r:id="rId9"/>
    <p:sldId id="264" r:id="rId10"/>
    <p:sldId id="265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6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6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6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3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0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2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2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4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3ED42-8A85-40A7-8E87-188435CE625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2EF5-EA20-41F6-8582-D7068C3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26: Comparing 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(First of 2 Chapters in last (7</a:t>
            </a:r>
            <a:r>
              <a:rPr lang="en-US" baseline="30000" dirty="0" smtClean="0"/>
              <a:t>th</a:t>
            </a:r>
            <a:r>
              <a:rPr lang="en-US" dirty="0" smtClean="0"/>
              <a:t>) unit)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Test for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825624"/>
            <a:ext cx="10677144" cy="4602607"/>
          </a:xfrm>
        </p:spPr>
        <p:txBody>
          <a:bodyPr/>
          <a:lstStyle/>
          <a:p>
            <a:r>
              <a:rPr lang="en-US" dirty="0" smtClean="0"/>
              <a:t>Similar to test for homogeneity, but a different question:</a:t>
            </a:r>
          </a:p>
          <a:p>
            <a:pPr lvl="1"/>
            <a:r>
              <a:rPr lang="en-US" dirty="0" smtClean="0"/>
              <a:t>Are the variables independent?</a:t>
            </a:r>
          </a:p>
          <a:p>
            <a:pPr lvl="1"/>
            <a:r>
              <a:rPr lang="en-US" dirty="0" smtClean="0"/>
              <a:t>Are variables dependent? * Note that dependence is not proven directly, but we can check for (and reject or fail to reject) independence.</a:t>
            </a:r>
          </a:p>
          <a:p>
            <a:r>
              <a:rPr lang="en-US" dirty="0" smtClean="0"/>
              <a:t>Same conditions!</a:t>
            </a:r>
          </a:p>
          <a:p>
            <a:r>
              <a:rPr lang="en-US" dirty="0" smtClean="0"/>
              <a:t>Also check residuals when you are done </a:t>
            </a:r>
            <a:r>
              <a:rPr lang="en-US" dirty="0" smtClean="0">
                <a:sym typeface="Wingdings" panose="05000000000000000000" pitchFamily="2" charset="2"/>
              </a:rPr>
              <a:t> great for adding detail for conclusion.</a:t>
            </a:r>
          </a:p>
        </p:txBody>
      </p:sp>
    </p:spTree>
    <p:extLst>
      <p:ext uri="{BB962C8B-B14F-4D97-AF65-F5344CB8AC3E}">
        <p14:creationId xmlns:p14="http://schemas.microsoft.com/office/powerpoint/2010/main" val="877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84" y="88582"/>
            <a:ext cx="10515600" cy="1325563"/>
          </a:xfrm>
        </p:spPr>
        <p:txBody>
          <a:bodyPr/>
          <a:lstStyle/>
          <a:p>
            <a:r>
              <a:rPr lang="en-US" dirty="0" smtClean="0"/>
              <a:t>Chi-squared Test for Independence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168" y="1116012"/>
            <a:ext cx="11058144" cy="5568252"/>
          </a:xfrm>
        </p:spPr>
        <p:txBody>
          <a:bodyPr>
            <a:normAutofit/>
          </a:bodyPr>
          <a:lstStyle/>
          <a:p>
            <a:r>
              <a:rPr lang="en-US" dirty="0" smtClean="0"/>
              <a:t>Is frequency of dining out in a month dependent on monthly income?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Calculate expected values, then X2, </a:t>
            </a:r>
            <a:r>
              <a:rPr lang="en-US" dirty="0" err="1" smtClean="0"/>
              <a:t>df</a:t>
            </a:r>
            <a:r>
              <a:rPr lang="en-US" dirty="0" smtClean="0"/>
              <a:t>, p-value, std. </a:t>
            </a:r>
            <a:r>
              <a:rPr lang="en-US" dirty="0" err="1" smtClean="0"/>
              <a:t>resid.s</a:t>
            </a:r>
            <a:r>
              <a:rPr lang="en-US" dirty="0" smtClean="0"/>
              <a:t>.  Write conclusion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41878"/>
              </p:ext>
            </p:extLst>
          </p:nvPr>
        </p:nvGraphicFramePr>
        <p:xfrm>
          <a:off x="838200" y="1985645"/>
          <a:ext cx="81280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824"/>
                <a:gridCol w="1225296"/>
                <a:gridCol w="145288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at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income&lt;$1K/month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</a:t>
                      </a:r>
                      <a:r>
                        <a:rPr lang="en-US" dirty="0" smtClean="0"/>
                        <a:t>: 106</a:t>
                      </a:r>
                    </a:p>
                    <a:p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 Res: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</a:t>
                      </a:r>
                      <a:r>
                        <a:rPr lang="en-US" dirty="0" smtClean="0"/>
                        <a:t>: 146</a:t>
                      </a:r>
                    </a:p>
                    <a:p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 res: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$1K&lt;income&lt;$2K/month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105</a:t>
                      </a:r>
                    </a:p>
                    <a:p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 res: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</a:t>
                      </a:r>
                      <a:r>
                        <a:rPr lang="en-US" dirty="0" smtClean="0"/>
                        <a:t>: 315</a:t>
                      </a:r>
                    </a:p>
                    <a:p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 res: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income&gt;$2K/month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</a:t>
                      </a:r>
                      <a:r>
                        <a:rPr lang="en-US" dirty="0" smtClean="0"/>
                        <a:t>: 49</a:t>
                      </a:r>
                    </a:p>
                    <a:p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 res: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</a:t>
                      </a:r>
                      <a:r>
                        <a:rPr lang="en-US" dirty="0" smtClean="0"/>
                        <a:t>: 119</a:t>
                      </a:r>
                    </a:p>
                    <a:p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 res: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1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 of Fit, Homogeneity, or Test for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Goodness of Fit: sets vs. model</a:t>
            </a:r>
          </a:p>
          <a:p>
            <a:r>
              <a:rPr lang="en-US" dirty="0" smtClean="0"/>
              <a:t>Homogeneity: sets vs. sets “are the groups homogenous?”</a:t>
            </a:r>
          </a:p>
          <a:p>
            <a:r>
              <a:rPr lang="en-US" dirty="0" smtClean="0"/>
              <a:t>Independence: sets vs. sets “are variables independent?”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Number strawberries rotting after 1 week with gamma radiation special spray, nothing.</a:t>
            </a:r>
          </a:p>
          <a:p>
            <a:pPr marL="514350" indent="-514350">
              <a:buAutoNum type="alphaLcPeriod"/>
            </a:pPr>
            <a:r>
              <a:rPr lang="en-US" dirty="0" smtClean="0"/>
              <a:t>Number of 7</a:t>
            </a:r>
            <a:r>
              <a:rPr lang="en-US" baseline="30000" dirty="0" smtClean="0"/>
              <a:t>th,</a:t>
            </a:r>
            <a:r>
              <a:rPr lang="en-US" dirty="0" smtClean="0"/>
              <a:t> 8</a:t>
            </a:r>
            <a:r>
              <a:rPr lang="en-US" baseline="30000" dirty="0" smtClean="0"/>
              <a:t>th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, 10</a:t>
            </a:r>
            <a:r>
              <a:rPr lang="en-US" baseline="30000" dirty="0" smtClean="0"/>
              <a:t>th</a:t>
            </a:r>
            <a:r>
              <a:rPr lang="en-US" dirty="0" smtClean="0"/>
              <a:t> graders interested in a tech career compared to national average.</a:t>
            </a:r>
          </a:p>
          <a:p>
            <a:pPr marL="514350" indent="-514350">
              <a:buAutoNum type="alphaLcPeriod"/>
            </a:pPr>
            <a:r>
              <a:rPr lang="en-US" dirty="0" smtClean="0"/>
              <a:t>Is number of friends dependent on where one lives (dorm, sorority, off-campus apartment)?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5125"/>
            <a:ext cx="11768328" cy="1325563"/>
          </a:xfrm>
        </p:spPr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with a table on the TI (for </a:t>
            </a:r>
            <a:r>
              <a:rPr lang="en-US" dirty="0" err="1" smtClean="0"/>
              <a:t>indep</a:t>
            </a:r>
            <a:r>
              <a:rPr lang="en-US" dirty="0" smtClean="0"/>
              <a:t> &amp; homogeneity)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Enter Observed Values: </a:t>
            </a:r>
          </a:p>
          <a:p>
            <a:pPr lvl="1"/>
            <a:r>
              <a:rPr lang="en-US" dirty="0" smtClean="0"/>
              <a:t>MATRIX</a:t>
            </a:r>
          </a:p>
          <a:p>
            <a:pPr lvl="2"/>
            <a:r>
              <a:rPr lang="en-US" dirty="0" smtClean="0"/>
              <a:t>EDIT [A]</a:t>
            </a:r>
          </a:p>
          <a:p>
            <a:pPr lvl="2"/>
            <a:r>
              <a:rPr lang="en-US" dirty="0" smtClean="0"/>
              <a:t>Indicate rows x columns (give numbers for size)	</a:t>
            </a:r>
          </a:p>
          <a:p>
            <a:pPr lvl="2"/>
            <a:r>
              <a:rPr lang="en-US" dirty="0" smtClean="0"/>
              <a:t>Enter counts, cell by cell (calculator gets them one row at a time)</a:t>
            </a:r>
          </a:p>
          <a:p>
            <a:r>
              <a:rPr lang="en-US" dirty="0" smtClean="0"/>
              <a:t>Run test and </a:t>
            </a:r>
            <a:r>
              <a:rPr lang="en-US" dirty="0" err="1" smtClean="0"/>
              <a:t>calc</a:t>
            </a:r>
            <a:r>
              <a:rPr lang="en-US" dirty="0" smtClean="0"/>
              <a:t> expected values: </a:t>
            </a:r>
          </a:p>
          <a:p>
            <a:pPr lvl="1"/>
            <a:r>
              <a:rPr lang="en-US" dirty="0" smtClean="0"/>
              <a:t>STAT TESTS		C: X2-TEST</a:t>
            </a:r>
          </a:p>
          <a:p>
            <a:pPr lvl="2"/>
            <a:r>
              <a:rPr lang="en-US" dirty="0" smtClean="0"/>
              <a:t>Confirms using [A] for observed values.</a:t>
            </a:r>
          </a:p>
          <a:p>
            <a:pPr lvl="2"/>
            <a:r>
              <a:rPr lang="en-US" dirty="0" smtClean="0"/>
              <a:t>Tells you expected values will be put in [B]</a:t>
            </a:r>
          </a:p>
          <a:p>
            <a:pPr lvl="2"/>
            <a:r>
              <a:rPr lang="en-US" dirty="0" smtClean="0"/>
              <a:t>CALCULATE</a:t>
            </a:r>
          </a:p>
          <a:p>
            <a:r>
              <a:rPr lang="en-US" dirty="0" smtClean="0"/>
              <a:t>Check [B]: MATRIX	EDIT 	[B]</a:t>
            </a:r>
          </a:p>
          <a:p>
            <a:r>
              <a:rPr lang="en-US" i="1" dirty="0" smtClean="0"/>
              <a:t>No automated calculation of standardized residuals!  CB wants to see work, so calculator should only be used to check work/for MC.  </a:t>
            </a:r>
          </a:p>
        </p:txBody>
      </p:sp>
    </p:spTree>
    <p:extLst>
      <p:ext uri="{BB962C8B-B14F-4D97-AF65-F5344CB8AC3E}">
        <p14:creationId xmlns:p14="http://schemas.microsoft.com/office/powerpoint/2010/main" val="2951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for several counts?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 and z –tests</a:t>
            </a:r>
          </a:p>
          <a:p>
            <a:pPr lvl="1"/>
            <a:r>
              <a:rPr lang="en-US" dirty="0" smtClean="0"/>
              <a:t>We compared our observed mean OR proportion to </a:t>
            </a:r>
            <a:r>
              <a:rPr lang="en-US" u="sng" dirty="0" smtClean="0"/>
              <a:t>single</a:t>
            </a:r>
            <a:r>
              <a:rPr lang="en-US" dirty="0" smtClean="0"/>
              <a:t> hypothesized values</a:t>
            </a:r>
          </a:p>
          <a:p>
            <a:pPr lvl="1"/>
            <a:r>
              <a:rPr lang="en-US" dirty="0" smtClean="0"/>
              <a:t>We compared two means or two proportions</a:t>
            </a:r>
          </a:p>
          <a:p>
            <a:r>
              <a:rPr lang="en-US" dirty="0" smtClean="0"/>
              <a:t>For t and z-intervals</a:t>
            </a:r>
          </a:p>
          <a:p>
            <a:pPr lvl="1"/>
            <a:r>
              <a:rPr lang="en-US" dirty="0" smtClean="0"/>
              <a:t>We indicated the range at a specific % confidence for a </a:t>
            </a:r>
            <a:r>
              <a:rPr lang="en-US" u="sng" dirty="0" smtClean="0"/>
              <a:t>single</a:t>
            </a:r>
            <a:r>
              <a:rPr lang="en-US" dirty="0" smtClean="0"/>
              <a:t>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we have </a:t>
            </a:r>
            <a:r>
              <a:rPr lang="en-US" u="sng" dirty="0" smtClean="0"/>
              <a:t>several</a:t>
            </a:r>
            <a:r>
              <a:rPr lang="en-US" dirty="0" smtClean="0"/>
              <a:t> groups of data, need a new interval/test</a:t>
            </a:r>
          </a:p>
          <a:p>
            <a:r>
              <a:rPr lang="en-US" dirty="0" smtClean="0"/>
              <a:t>Number of births per month (for all 12 months)</a:t>
            </a:r>
          </a:p>
          <a:p>
            <a:r>
              <a:rPr lang="en-US" dirty="0" smtClean="0"/>
              <a:t>Number of jobs immediately upon graduation for different colleges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97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Goodness of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several sets of data fit a null model?</a:t>
            </a:r>
          </a:p>
          <a:p>
            <a:endParaRPr lang="en-US" dirty="0"/>
          </a:p>
          <a:p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Counted Data: Each category has its own counted data (NOT proportions)</a:t>
            </a:r>
          </a:p>
          <a:p>
            <a:pPr lvl="1"/>
            <a:r>
              <a:rPr lang="en-US" dirty="0" smtClean="0"/>
              <a:t>Independence of each data point</a:t>
            </a:r>
          </a:p>
          <a:p>
            <a:pPr lvl="2"/>
            <a:r>
              <a:rPr lang="en-US" dirty="0" smtClean="0"/>
              <a:t>Randomization Condition</a:t>
            </a:r>
          </a:p>
          <a:p>
            <a:pPr lvl="2"/>
            <a:r>
              <a:rPr lang="en-US" dirty="0" smtClean="0"/>
              <a:t>Each n&lt;10% of population</a:t>
            </a:r>
          </a:p>
          <a:p>
            <a:pPr lvl="1"/>
            <a:r>
              <a:rPr lang="en-US" dirty="0" smtClean="0"/>
              <a:t>Large enough n: </a:t>
            </a:r>
          </a:p>
          <a:p>
            <a:pPr lvl="2"/>
            <a:r>
              <a:rPr lang="en-US" dirty="0" smtClean="0"/>
              <a:t>Expected Cell Frequency Condition: </a:t>
            </a:r>
            <a:r>
              <a:rPr lang="en-US" u="sng" dirty="0" smtClean="0"/>
              <a:t>&gt;</a:t>
            </a:r>
            <a:r>
              <a:rPr lang="en-US" dirty="0" smtClean="0"/>
              <a:t> 5 in each cell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*Caution: beware super large samples!  With large enough n, 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dirty="0" smtClean="0"/>
              <a:t> test can always reject null hypothesis</a:t>
            </a:r>
          </a:p>
        </p:txBody>
      </p:sp>
    </p:spTree>
    <p:extLst>
      <p:ext uri="{BB962C8B-B14F-4D97-AF65-F5344CB8AC3E}">
        <p14:creationId xmlns:p14="http://schemas.microsoft.com/office/powerpoint/2010/main" val="15103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Statistic</a:t>
            </a:r>
            <a:endParaRPr lang="en-US" dirty="0"/>
          </a:p>
        </p:txBody>
      </p:sp>
      <p:pic>
        <p:nvPicPr>
          <p:cNvPr id="1026" name="Picture 2" descr="http://www.clintools.com/products/org/WebHelp/images/ebx_1437214819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3854"/>
            <a:ext cx="10515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9848" y="3977640"/>
            <a:ext cx="9838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Hey – that’s a residual!  (</a:t>
            </a:r>
            <a:r>
              <a:rPr lang="en-US" dirty="0" err="1" smtClean="0"/>
              <a:t>Obs</a:t>
            </a:r>
            <a:r>
              <a:rPr lang="en-US" dirty="0" smtClean="0"/>
              <a:t> – </a:t>
            </a:r>
            <a:r>
              <a:rPr lang="en-US" dirty="0" err="1" smtClean="0"/>
              <a:t>Exp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Dividing by expected gives us a relative size to each difference.</a:t>
            </a:r>
          </a:p>
          <a:p>
            <a:endParaRPr lang="en-US" dirty="0"/>
          </a:p>
          <a:p>
            <a:r>
              <a:rPr lang="en-US" dirty="0" smtClean="0"/>
              <a:t>Also use </a:t>
            </a:r>
            <a:r>
              <a:rPr lang="en-US" dirty="0" err="1" smtClean="0"/>
              <a:t>df</a:t>
            </a:r>
            <a:r>
              <a:rPr lang="en-US" dirty="0" smtClean="0"/>
              <a:t> = number of categories -1   </a:t>
            </a:r>
            <a:r>
              <a:rPr lang="en-US" dirty="0" smtClean="0">
                <a:sym typeface="Wingdings" panose="05000000000000000000" pitchFamily="2" charset="2"/>
              </a:rPr>
              <a:t> !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Bigger chi-squared, bigger difference between observed values and expected values.  How big is big enough?  Use your table!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	Note: chi-squared is a one-sided test (not for intervals)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wiki.ucdavis.edu/@api/deki/files/147/5a0c7bbacb4242555e8a85c9767c03ee.jpg?revision=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94" y="666560"/>
            <a:ext cx="5266598" cy="394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98464" y="666560"/>
            <a:ext cx="4992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Note: a chi-squared distribution doesn’t even try to be normal.    They are always skewed to the high end, and the p-value always considers the right tail.</a:t>
            </a:r>
            <a:endParaRPr lang="en-US" dirty="0"/>
          </a:p>
        </p:txBody>
      </p:sp>
      <p:pic>
        <p:nvPicPr>
          <p:cNvPr id="2052" name="Picture 4" descr="https://onlinecourses.science.psu.edu/stat414/sites/onlinecourses.science.psu.edu.stat414/files/lesson40/Lesson40_Drawing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76" y="2503178"/>
            <a:ext cx="34290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23544" y="4855464"/>
            <a:ext cx="10067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4 categories of data and n=10 for each, 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is found to be 5.5.  What is the approximate p-value and </a:t>
            </a:r>
            <a:r>
              <a:rPr lang="en-US" sz="2400" dirty="0" err="1" smtClean="0"/>
              <a:t>df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What does the 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value for the set above have to be more than for us to reject the null model at probability less than 0.05?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70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Goodness of Fit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744" y="1368424"/>
            <a:ext cx="10735056" cy="5151247"/>
          </a:xfrm>
        </p:spPr>
        <p:txBody>
          <a:bodyPr>
            <a:normAutofit/>
          </a:bodyPr>
          <a:lstStyle/>
          <a:p>
            <a:r>
              <a:rPr lang="en-US" dirty="0" smtClean="0"/>
              <a:t>Do it by hand first, then use table to find p.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TI:</a:t>
            </a:r>
          </a:p>
          <a:p>
            <a:pPr lvl="1"/>
            <a:r>
              <a:rPr lang="en-US" dirty="0" smtClean="0"/>
              <a:t>STATS TESTS	D: X2 GOF-Test	indicate lists of counts, </a:t>
            </a:r>
            <a:r>
              <a:rPr lang="en-US" dirty="0" err="1" smtClean="0"/>
              <a:t>df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DISTR		X2 CDF		(left bound (X2 value), right bound (e.g. 999), </a:t>
            </a:r>
            <a:r>
              <a:rPr lang="en-US" dirty="0" err="1" smtClean="0"/>
              <a:t>df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36146"/>
              </p:ext>
            </p:extLst>
          </p:nvPr>
        </p:nvGraphicFramePr>
        <p:xfrm>
          <a:off x="1519936" y="1990682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born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#</a:t>
                      </a:r>
                      <a:r>
                        <a:rPr lang="en-US" baseline="0" dirty="0" smtClean="0"/>
                        <a:t> born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Chi-squared Test for Homogeneity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2 groups – are their </a:t>
            </a:r>
            <a:r>
              <a:rPr lang="en-US" u="sng" dirty="0" smtClean="0"/>
              <a:t>several</a:t>
            </a:r>
            <a:r>
              <a:rPr lang="en-US" dirty="0" smtClean="0"/>
              <a:t> sets of results the same?</a:t>
            </a:r>
          </a:p>
          <a:p>
            <a:pPr lvl="1"/>
            <a:r>
              <a:rPr lang="en-US" dirty="0" smtClean="0"/>
              <a:t>Can compare a set of expected values (per an assumed proportion*, for instance or a theory, like from Mendelian Genetics)</a:t>
            </a:r>
          </a:p>
          <a:p>
            <a:r>
              <a:rPr lang="en-US" dirty="0" smtClean="0"/>
              <a:t>Same conditions </a:t>
            </a:r>
            <a:r>
              <a:rPr lang="en-US" smtClean="0"/>
              <a:t>as X2-Goodness-of-Fit</a:t>
            </a:r>
            <a:endParaRPr lang="en-US" dirty="0" smtClean="0"/>
          </a:p>
          <a:p>
            <a:pPr lvl="1"/>
            <a:r>
              <a:rPr lang="en-US" dirty="0" smtClean="0"/>
              <a:t>*= Be sure Counted Data Condition is met!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f</a:t>
            </a:r>
            <a:r>
              <a:rPr lang="en-US" dirty="0" smtClean="0"/>
              <a:t> = (Rows-1)(Columns-1)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analysis: Standardize Each Cell’s Residual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of a sense of direction of error</a:t>
            </a:r>
          </a:p>
          <a:p>
            <a:pPr lvl="1"/>
            <a:r>
              <a:rPr lang="en-US" dirty="0" smtClean="0"/>
              <a:t>Observed more cases (+) or less cases (-)</a:t>
            </a:r>
          </a:p>
          <a:p>
            <a:pPr lvl="1"/>
            <a:r>
              <a:rPr lang="en-US" dirty="0" smtClean="0"/>
              <a:t>Patterns by row or column?</a:t>
            </a:r>
            <a:endParaRPr lang="en-US" dirty="0" smtClean="0"/>
          </a:p>
          <a:p>
            <a:pPr lvl="1"/>
            <a:r>
              <a:rPr lang="en-US" dirty="0" smtClean="0"/>
              <a:t>For |large| ones, where on a Normal model do they show?  68-95-99.7 Rule?</a:t>
            </a:r>
          </a:p>
        </p:txBody>
      </p:sp>
      <p:pic>
        <p:nvPicPr>
          <p:cNvPr id="3074" name="Picture 2" descr="https://borsookresearch.files.wordpress.com/2014/09/chi-z-sco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319" y="3853878"/>
            <a:ext cx="49911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2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2560" y="740029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4100" name="Picture 4" descr="http://benbaab.com/salkind/chi2b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79433"/>
            <a:ext cx="8019962" cy="648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28996" y="79433"/>
            <a:ext cx="379594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any day, a class’ focus fell into one of 4 Style categories.  Null hypothesis is that all Types of classes are taught with the same Style frequency.</a:t>
            </a:r>
          </a:p>
          <a:p>
            <a:endParaRPr lang="en-US" dirty="0" smtClean="0"/>
          </a:p>
          <a:p>
            <a:r>
              <a:rPr lang="en-US" dirty="0" smtClean="0"/>
              <a:t>If Chi-squared Test for homogeneity is used, why are expected counts different?</a:t>
            </a:r>
          </a:p>
          <a:p>
            <a:r>
              <a:rPr lang="en-US" dirty="0" smtClean="0"/>
              <a:t>      Collab art =5</a:t>
            </a:r>
          </a:p>
          <a:p>
            <a:r>
              <a:rPr lang="en-US" dirty="0" smtClean="0"/>
              <a:t>      Collab Humanities = 8.3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 Expected Cell Frequency Condition met?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was </a:t>
            </a:r>
            <a:r>
              <a:rPr lang="en-US" dirty="0" err="1" smtClean="0"/>
              <a:t>df</a:t>
            </a:r>
            <a:r>
              <a:rPr lang="en-US" dirty="0" smtClean="0"/>
              <a:t> calculated?</a:t>
            </a:r>
          </a:p>
          <a:p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dirty="0" smtClean="0"/>
              <a:t>?  What does this mean?</a:t>
            </a:r>
          </a:p>
          <a:p>
            <a:endParaRPr lang="en-US" dirty="0"/>
          </a:p>
          <a:p>
            <a:r>
              <a:rPr lang="en-US" dirty="0" smtClean="0"/>
              <a:t>Observations about </a:t>
            </a:r>
            <a:r>
              <a:rPr lang="en-US" u="sng" dirty="0" smtClean="0"/>
              <a:t>standardized</a:t>
            </a:r>
            <a:r>
              <a:rPr lang="en-US" dirty="0" smtClean="0"/>
              <a:t> residuals?  (Why are </a:t>
            </a:r>
            <a:r>
              <a:rPr lang="en-US" dirty="0" err="1" smtClean="0"/>
              <a:t>std</a:t>
            </a:r>
            <a:r>
              <a:rPr lang="en-US" dirty="0" smtClean="0"/>
              <a:t> res better for conclusions than regular </a:t>
            </a:r>
            <a:r>
              <a:rPr lang="en-US" dirty="0" err="1" smtClean="0"/>
              <a:t>resids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0680" y="4910328"/>
            <a:ext cx="3255264" cy="2002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72567"/>
              </p:ext>
            </p:extLst>
          </p:nvPr>
        </p:nvGraphicFramePr>
        <p:xfrm>
          <a:off x="4572672" y="4156138"/>
          <a:ext cx="3630170" cy="2404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034"/>
                <a:gridCol w="726034"/>
                <a:gridCol w="726034"/>
                <a:gridCol w="726034"/>
                <a:gridCol w="726034"/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STD RES.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Lecture/Disc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Collab/Coop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Hands-on/</a:t>
                      </a:r>
                      <a:r>
                        <a:rPr lang="en-US" sz="1200" dirty="0" err="1" smtClean="0"/>
                        <a:t>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Indiv</a:t>
                      </a:r>
                      <a:r>
                        <a:rPr lang="en-US" sz="1200" dirty="0" smtClean="0"/>
                        <a:t>/Self-P</a:t>
                      </a:r>
                      <a:endParaRPr lang="en-US" sz="1200" dirty="0"/>
                    </a:p>
                  </a:txBody>
                  <a:tcPr/>
                </a:tc>
              </a:tr>
              <a:tr h="3840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-1.385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-0.194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1.928</a:t>
                      </a:r>
                      <a:endParaRPr lang="en-US" sz="1200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1.969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-1.500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-0.717</a:t>
                      </a:r>
                      <a:endParaRPr lang="en-US" sz="1200" dirty="0"/>
                    </a:p>
                  </a:txBody>
                  <a:tcPr/>
                </a:tc>
              </a:tr>
              <a:tr h="4937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-0.066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0.447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-0.516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0.321</a:t>
                      </a:r>
                      <a:endParaRPr lang="en-US" sz="1200" dirty="0"/>
                    </a:p>
                  </a:txBody>
                  <a:tcPr/>
                </a:tc>
              </a:tr>
              <a:tr h="5212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-0.941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-0.657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2.292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-1.145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2886</TotalTime>
  <Words>886</Words>
  <Application>Microsoft Office PowerPoint</Application>
  <PresentationFormat>Widescreen</PresentationFormat>
  <Paragraphs>184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Chapter 26: Comparing Counts</vt:lpstr>
      <vt:lpstr>Comparing for several counts?</vt:lpstr>
      <vt:lpstr>Chi-squared Goodness of Fit</vt:lpstr>
      <vt:lpstr>Chi-squared Statistic</vt:lpstr>
      <vt:lpstr>PowerPoint Presentation</vt:lpstr>
      <vt:lpstr>Chi-squared Goodness of Fit example</vt:lpstr>
      <vt:lpstr>Chi-squared Test for Homogeneity</vt:lpstr>
      <vt:lpstr>Further analysis: Standardize Each Cell’s Residual</vt:lpstr>
      <vt:lpstr>PowerPoint Presentation</vt:lpstr>
      <vt:lpstr>Chi-squared Test for Independence</vt:lpstr>
      <vt:lpstr>Chi-squared Test for Independence Example</vt:lpstr>
      <vt:lpstr>Goodness of Fit, Homogeneity, or Test for Independence</vt:lpstr>
      <vt:lpstr>X2 with a table on the TI (for indep &amp; homogeneity)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26: Comparing Counts</dc:title>
  <dc:creator>Frazier, Debbie</dc:creator>
  <cp:lastModifiedBy>Frazier, Debbie</cp:lastModifiedBy>
  <cp:revision>20</cp:revision>
  <dcterms:created xsi:type="dcterms:W3CDTF">2016-03-15T15:13:06Z</dcterms:created>
  <dcterms:modified xsi:type="dcterms:W3CDTF">2016-03-17T15:19:57Z</dcterms:modified>
</cp:coreProperties>
</file>