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F936E-133E-4D95-81A2-2040EFE7E19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6EBC2-C6C3-4E36-9309-EE5C5AE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only pool when variances are equal.  Usually we use t-test when sample size is very small, when</a:t>
            </a:r>
            <a:r>
              <a:rPr lang="en-US" baseline="0" dirty="0" smtClean="0"/>
              <a:t> n is small, variance spreads.  Extremely unlikely variances are same, plus confidence that they are the same for a small sample is low.  Quite likely you are wrong.  Pooling is not needed – we have worked with paired means before.  Pooling confers an advantage only at a small n anyhow.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6EBC2-C6C3-4E36-9309-EE5C5AEDC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0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5DFF-CD78-4427-BC41-F219E44AAC7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0E69-3C2B-4D4D-AA20-059FA19C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24: Comparing Means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Second of three chapters in Unit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9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Means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834"/>
            <a:ext cx="10515600" cy="46581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Distribution of 2 means (a t-model)</a:t>
            </a:r>
          </a:p>
          <a:p>
            <a:r>
              <a:rPr lang="en-US" dirty="0" smtClean="0"/>
              <a:t>2-sample t-interval 		</a:t>
            </a:r>
            <a:r>
              <a:rPr lang="en-US" i="1" dirty="0" smtClean="0"/>
              <a:t>A lot like a 2-proportion z-interval</a:t>
            </a:r>
          </a:p>
          <a:p>
            <a:r>
              <a:rPr lang="en-US" dirty="0" smtClean="0"/>
              <a:t>2-sample t-test			</a:t>
            </a:r>
            <a:r>
              <a:rPr lang="en-US" i="1" dirty="0" smtClean="0"/>
              <a:t>A lot like a 2-proportion z-test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conditions?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10% Condition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Randomization Condition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Large Enough Sample Condition (use Nearly Normal Condition for each group, then evaluate 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Independent Groups Assumption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Recall: before and after study subjects are matched, so this is not 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2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715" y="5160936"/>
            <a:ext cx="10794569" cy="2393460"/>
          </a:xfrm>
        </p:spPr>
        <p:txBody>
          <a:bodyPr/>
          <a:lstStyle/>
          <a:p>
            <a:r>
              <a:rPr lang="en-US" dirty="0" smtClean="0"/>
              <a:t>Degrees of freedom here are strange (see pg. 549)</a:t>
            </a:r>
          </a:p>
          <a:p>
            <a:pPr lvl="1"/>
            <a:r>
              <a:rPr lang="en-US" dirty="0" smtClean="0"/>
              <a:t>Approximation: between smaller n-1 and n</a:t>
            </a:r>
            <a:r>
              <a:rPr lang="en-US" baseline="-25000" dirty="0" smtClean="0"/>
              <a:t>1</a:t>
            </a:r>
            <a:r>
              <a:rPr lang="en-US" dirty="0" smtClean="0"/>
              <a:t>+n</a:t>
            </a:r>
            <a:r>
              <a:rPr lang="en-US" baseline="-25000" dirty="0" smtClean="0"/>
              <a:t>2</a:t>
            </a:r>
            <a:r>
              <a:rPr lang="en-US" dirty="0" smtClean="0"/>
              <a:t> -2</a:t>
            </a:r>
          </a:p>
          <a:p>
            <a:pPr lvl="1"/>
            <a:r>
              <a:rPr lang="en-US" dirty="0" smtClean="0"/>
              <a:t>Calculator can do this work for you (uses formula from pg. 549)</a:t>
            </a:r>
          </a:p>
          <a:p>
            <a:pPr marL="0" indent="0">
              <a:buNone/>
            </a:pPr>
            <a:endParaRPr lang="en-US" i="1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49801"/>
              </p:ext>
            </p:extLst>
          </p:nvPr>
        </p:nvGraphicFramePr>
        <p:xfrm>
          <a:off x="-193459" y="712923"/>
          <a:ext cx="12385459" cy="444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4389120" imgH="1575720" progId="">
                  <p:embed/>
                </p:oleObj>
              </mc:Choice>
              <mc:Fallback>
                <p:oleObj r:id="rId3" imgW="4389120" imgH="1575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3459" y="712923"/>
                        <a:ext cx="12385459" cy="444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1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59" y="4759808"/>
            <a:ext cx="10515600" cy="4351338"/>
          </a:xfrm>
        </p:spPr>
        <p:txBody>
          <a:bodyPr/>
          <a:lstStyle/>
          <a:p>
            <a:r>
              <a:rPr lang="en-US" dirty="0" smtClean="0"/>
              <a:t>TI Tips</a:t>
            </a:r>
          </a:p>
          <a:p>
            <a:pPr lvl="1"/>
            <a:r>
              <a:rPr lang="en-US" dirty="0" smtClean="0"/>
              <a:t>STAT TESTS	0:2-SampTInt</a:t>
            </a:r>
          </a:p>
          <a:p>
            <a:pPr marL="914400" lvl="2" indent="0">
              <a:buNone/>
            </a:pPr>
            <a:r>
              <a:rPr lang="en-US" dirty="0" err="1" smtClean="0"/>
              <a:t>Inpt</a:t>
            </a:r>
            <a:r>
              <a:rPr lang="en-US" dirty="0" smtClean="0"/>
              <a:t>: Lists, then Frequencies: 1	OR </a:t>
            </a:r>
            <a:r>
              <a:rPr lang="en-US" dirty="0" err="1" smtClean="0"/>
              <a:t>Inpt</a:t>
            </a:r>
            <a:r>
              <a:rPr lang="en-US" dirty="0" smtClean="0"/>
              <a:t>: Stats</a:t>
            </a:r>
          </a:p>
          <a:p>
            <a:pPr marL="914400" lvl="2" indent="0">
              <a:buNone/>
            </a:pPr>
            <a:r>
              <a:rPr lang="en-US" dirty="0" smtClean="0"/>
              <a:t>Pooled?  No (assume variances for each group are not the same)</a:t>
            </a:r>
          </a:p>
          <a:p>
            <a:pPr marL="914400" lvl="2" indent="0">
              <a:buNone/>
            </a:pPr>
            <a:r>
              <a:rPr lang="en-US" i="1" dirty="0" smtClean="0"/>
              <a:t>Notice </a:t>
            </a:r>
            <a:r>
              <a:rPr lang="en-US" i="1" dirty="0" err="1" smtClean="0"/>
              <a:t>df</a:t>
            </a:r>
            <a:r>
              <a:rPr lang="en-US" i="1" dirty="0" smtClean="0"/>
              <a:t> is reported!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64683"/>
              </p:ext>
            </p:extLst>
          </p:nvPr>
        </p:nvGraphicFramePr>
        <p:xfrm>
          <a:off x="0" y="185980"/>
          <a:ext cx="11453696" cy="439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4361400" imgH="1673280" progId="">
                  <p:embed/>
                </p:oleObj>
              </mc:Choice>
              <mc:Fallback>
                <p:oleObj r:id="rId3" imgW="4361400" imgH="1673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5980"/>
                        <a:ext cx="11453696" cy="4394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79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5635625"/>
            <a:ext cx="10515600" cy="4351338"/>
          </a:xfrm>
        </p:spPr>
        <p:txBody>
          <a:bodyPr/>
          <a:lstStyle/>
          <a:p>
            <a:r>
              <a:rPr lang="en-US" dirty="0" smtClean="0"/>
              <a:t>TI Tips</a:t>
            </a:r>
          </a:p>
          <a:p>
            <a:pPr lvl="1"/>
            <a:r>
              <a:rPr lang="en-US" dirty="0" smtClean="0"/>
              <a:t>STAT TESTS	4: 2-SampTTest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7695"/>
              </p:ext>
            </p:extLst>
          </p:nvPr>
        </p:nvGraphicFramePr>
        <p:xfrm>
          <a:off x="0" y="0"/>
          <a:ext cx="10212743" cy="5612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4376880" imgH="2404800" progId="">
                  <p:embed/>
                </p:oleObj>
              </mc:Choice>
              <mc:Fallback>
                <p:oleObj r:id="rId3" imgW="4376880" imgH="2404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0212743" cy="5612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41146" y="1099521"/>
            <a:ext cx="1619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POOLED!</a:t>
            </a:r>
          </a:p>
          <a:p>
            <a:endParaRPr lang="en-US" sz="2400" dirty="0"/>
          </a:p>
          <a:p>
            <a:r>
              <a:rPr lang="en-US" sz="2400" dirty="0" smtClean="0"/>
              <a:t>We assume the variances for each group ARE NOT the same.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69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4532" y="229298"/>
            <a:ext cx="5113149" cy="65006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Equal Variance Assumption(Nearly Equal Spreads Assumption): variances of two groups are the same.  </a:t>
            </a:r>
            <a:r>
              <a:rPr lang="en-US" dirty="0" smtClean="0">
                <a:sym typeface="Wingdings" panose="05000000000000000000" pitchFamily="2" charset="2"/>
              </a:rPr>
              <a:t> 5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condition!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POOLED!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 That’s the average of the 2 variances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Hey!  </a:t>
            </a:r>
            <a:r>
              <a:rPr lang="en-US" dirty="0" err="1" smtClean="0"/>
              <a:t>df</a:t>
            </a:r>
            <a:r>
              <a:rPr lang="en-US" dirty="0" smtClean="0"/>
              <a:t> is much simpler (and probably larger than for non-pooled t-test)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df</a:t>
            </a:r>
            <a:r>
              <a:rPr lang="en-US" dirty="0" smtClean="0"/>
              <a:t>=n</a:t>
            </a:r>
            <a:r>
              <a:rPr lang="en-US" baseline="-25000" dirty="0" smtClean="0"/>
              <a:t>1</a:t>
            </a:r>
            <a:r>
              <a:rPr lang="en-US" dirty="0" smtClean="0"/>
              <a:t>+n</a:t>
            </a:r>
            <a:r>
              <a:rPr lang="en-US" baseline="-25000" dirty="0" smtClean="0"/>
              <a:t>2</a:t>
            </a:r>
            <a:r>
              <a:rPr lang="en-US" dirty="0" smtClean="0"/>
              <a:t>-2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586915"/>
              </p:ext>
            </p:extLst>
          </p:nvPr>
        </p:nvGraphicFramePr>
        <p:xfrm>
          <a:off x="0" y="-1"/>
          <a:ext cx="6819254" cy="703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4410360" imgH="4550400" progId="">
                  <p:embed/>
                </p:oleObj>
              </mc:Choice>
              <mc:Fallback>
                <p:oleObj r:id="rId3" imgW="4410360" imgH="4550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6819254" cy="7035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06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“Never pool.”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0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</a:t>
            </a:r>
            <a:r>
              <a:rPr lang="en-US" smtClean="0"/>
              <a:t>Pool (for two means)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only pool when variances are equal.  Usually we use t-test when sample size is very small, when n is small, variance spreads.  Extremely unlikely variances are same, plus confidence that they are the same for a small sample is low.  Quite likely you are wrong.  Pooling is not needed – we have worked with paired means before.  Pooling confers an advantage only at a small n anyhow.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297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Chapter 24: Comparing Means</vt:lpstr>
      <vt:lpstr>2 Means to…</vt:lpstr>
      <vt:lpstr>PowerPoint Presentation</vt:lpstr>
      <vt:lpstr>PowerPoint Presentation</vt:lpstr>
      <vt:lpstr>PowerPoint Presentation</vt:lpstr>
      <vt:lpstr>PowerPoint Presentation</vt:lpstr>
      <vt:lpstr>“Never pool.”</vt:lpstr>
      <vt:lpstr>Never Pool (for two means)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24: Comparing Means</dc:title>
  <dc:creator>Frazier, Debbie</dc:creator>
  <cp:lastModifiedBy>Frazier, Debbie</cp:lastModifiedBy>
  <cp:revision>10</cp:revision>
  <dcterms:created xsi:type="dcterms:W3CDTF">2016-02-10T22:46:03Z</dcterms:created>
  <dcterms:modified xsi:type="dcterms:W3CDTF">2016-02-26T15:30:28Z</dcterms:modified>
</cp:coreProperties>
</file>