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0612" autoAdjust="0"/>
  </p:normalViewPr>
  <p:slideViewPr>
    <p:cSldViewPr snapToGrid="0">
      <p:cViewPr varScale="1">
        <p:scale>
          <a:sx n="37" d="100"/>
          <a:sy n="37" d="100"/>
        </p:scale>
        <p:origin x="260" y="32"/>
      </p:cViewPr>
      <p:guideLst/>
    </p:cSldViewPr>
  </p:slideViewPr>
  <p:outlineViewPr>
    <p:cViewPr>
      <p:scale>
        <a:sx n="33" d="100"/>
        <a:sy n="33" d="100"/>
      </p:scale>
      <p:origin x="0" y="-558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70B58-F6EC-4AFF-9F80-0D38E9175257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18A26-EC0C-4982-82D1-B0F756F93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35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0.025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18A26-EC0C-4982-82D1-B0F756F939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47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Sigma is needed for the Normal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18A26-EC0C-4982-82D1-B0F756F939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6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t=(y-bar</a:t>
            </a:r>
            <a:r>
              <a:rPr lang="en-US" baseline="0" dirty="0" smtClean="0"/>
              <a:t> – null-mean)/SE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18A26-EC0C-4982-82D1-B0F756F9390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64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8DDB-603F-4819-B836-7BE557ADEDC3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EBF2-588F-42D8-9CD2-4E67489A6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8DDB-603F-4819-B836-7BE557ADEDC3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EBF2-588F-42D8-9CD2-4E67489A6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77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8DDB-603F-4819-B836-7BE557ADEDC3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EBF2-588F-42D8-9CD2-4E67489A6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7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8DDB-603F-4819-B836-7BE557ADEDC3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EBF2-588F-42D8-9CD2-4E67489A6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5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8DDB-603F-4819-B836-7BE557ADEDC3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EBF2-588F-42D8-9CD2-4E67489A6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9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8DDB-603F-4819-B836-7BE557ADEDC3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EBF2-588F-42D8-9CD2-4E67489A6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1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8DDB-603F-4819-B836-7BE557ADEDC3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EBF2-588F-42D8-9CD2-4E67489A6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2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8DDB-603F-4819-B836-7BE557ADEDC3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EBF2-588F-42D8-9CD2-4E67489A6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15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8DDB-603F-4819-B836-7BE557ADEDC3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EBF2-588F-42D8-9CD2-4E67489A6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82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8DDB-603F-4819-B836-7BE557ADEDC3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EBF2-588F-42D8-9CD2-4E67489A6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89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8DDB-603F-4819-B836-7BE557ADEDC3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8EBF2-588F-42D8-9CD2-4E67489A6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5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C8DDB-603F-4819-B836-7BE557ADEDC3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8EBF2-588F-42D8-9CD2-4E67489A6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9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23: Inferences About Means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6 (start) – analog to Unit 5, for means rather than proportions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20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Testing: one-sample t-test for the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What do you think our formula will be?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t =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Still generating a p-value…</a:t>
            </a:r>
          </a:p>
          <a:p>
            <a:pPr marL="0" indent="0">
              <a:buNone/>
            </a:pPr>
            <a:r>
              <a:rPr lang="en-US" dirty="0" smtClean="0"/>
              <a:t>Still assuming Null model is true, then rejecting or failing to reject Null hypothesis…</a:t>
            </a:r>
          </a:p>
          <a:p>
            <a:pPr marL="0" indent="0">
              <a:buNone/>
            </a:pPr>
            <a:r>
              <a:rPr lang="en-US" dirty="0" smtClean="0"/>
              <a:t>Still stating alpha early, then using it to talk about result being statistically significant or not…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615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2057"/>
            <a:ext cx="10515600" cy="1325563"/>
          </a:xfrm>
        </p:spPr>
        <p:txBody>
          <a:bodyPr/>
          <a:lstStyle/>
          <a:p>
            <a:r>
              <a:rPr lang="en-US" dirty="0" smtClean="0"/>
              <a:t>TI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294" y="894945"/>
            <a:ext cx="11031166" cy="5778229"/>
          </a:xfrm>
        </p:spPr>
        <p:txBody>
          <a:bodyPr>
            <a:noAutofit/>
          </a:bodyPr>
          <a:lstStyle/>
          <a:p>
            <a:r>
              <a:rPr lang="en-US" sz="3200" dirty="0" smtClean="0"/>
              <a:t>STAT TESTS</a:t>
            </a:r>
          </a:p>
          <a:p>
            <a:pPr lvl="1"/>
            <a:r>
              <a:rPr lang="en-US" sz="3200" dirty="0" smtClean="0"/>
              <a:t>2: T-Test</a:t>
            </a:r>
          </a:p>
          <a:p>
            <a:pPr lvl="2"/>
            <a:r>
              <a:rPr lang="en-US" sz="3200" dirty="0" err="1" smtClean="0"/>
              <a:t>Inpt</a:t>
            </a:r>
            <a:r>
              <a:rPr lang="en-US" sz="3200" dirty="0" smtClean="0"/>
              <a:t>: Data</a:t>
            </a:r>
          </a:p>
          <a:p>
            <a:pPr lvl="3"/>
            <a:r>
              <a:rPr lang="en-US" sz="3200" dirty="0" smtClean="0"/>
              <a:t>Enter mean of null model</a:t>
            </a:r>
          </a:p>
          <a:p>
            <a:pPr lvl="3"/>
            <a:r>
              <a:rPr lang="en-US" sz="3200" dirty="0" smtClean="0"/>
              <a:t>Indicate where list of data from sample is</a:t>
            </a:r>
          </a:p>
          <a:p>
            <a:pPr lvl="3"/>
            <a:r>
              <a:rPr lang="en-US" sz="3200" dirty="0" smtClean="0"/>
              <a:t>Pick appropriate alternative hypothesis</a:t>
            </a:r>
          </a:p>
          <a:p>
            <a:pPr lvl="3"/>
            <a:r>
              <a:rPr lang="en-US" sz="3200" dirty="0" smtClean="0"/>
              <a:t>Calculate</a:t>
            </a: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A company’s employees are said to drink an average of 3.5 sodas per day.  Is the mean of the sample {1, 2, 2, 3, 3, 3, 4, 4, 4, 4, 5, 5, 5, 6, 6, 7} significantly higher (at alpha = 5%)?  Check conditions, design hypotheses, then test. </a:t>
            </a:r>
          </a:p>
        </p:txBody>
      </p:sp>
    </p:spTree>
    <p:extLst>
      <p:ext uri="{BB962C8B-B14F-4D97-AF65-F5344CB8AC3E}">
        <p14:creationId xmlns:p14="http://schemas.microsoft.com/office/powerpoint/2010/main" val="945989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7064"/>
            <a:ext cx="10515600" cy="4351338"/>
          </a:xfrm>
        </p:spPr>
        <p:txBody>
          <a:bodyPr>
            <a:noAutofit/>
          </a:bodyPr>
          <a:lstStyle/>
          <a:p>
            <a:r>
              <a:rPr lang="en-US" sz="3200" dirty="0" smtClean="0"/>
              <a:t>STAT TESTS</a:t>
            </a:r>
          </a:p>
          <a:p>
            <a:pPr lvl="1"/>
            <a:r>
              <a:rPr lang="en-US" sz="3200" dirty="0" smtClean="0"/>
              <a:t>2:T-Test</a:t>
            </a:r>
          </a:p>
          <a:p>
            <a:pPr lvl="2"/>
            <a:r>
              <a:rPr lang="en-US" sz="3200" dirty="0" err="1" smtClean="0"/>
              <a:t>Inpt</a:t>
            </a:r>
            <a:r>
              <a:rPr lang="en-US" sz="3200" dirty="0" smtClean="0"/>
              <a:t>: Stats</a:t>
            </a:r>
          </a:p>
          <a:p>
            <a:pPr lvl="2"/>
            <a:r>
              <a:rPr lang="en-US" sz="3200" dirty="0" smtClean="0"/>
              <a:t>Input mean, s, n</a:t>
            </a:r>
          </a:p>
          <a:p>
            <a:pPr lvl="2"/>
            <a:r>
              <a:rPr lang="en-US" sz="3200" dirty="0" smtClean="0"/>
              <a:t>Input alternative hypothesis</a:t>
            </a:r>
          </a:p>
          <a:p>
            <a:pPr lvl="2"/>
            <a:r>
              <a:rPr lang="en-US" sz="3200" dirty="0" smtClean="0"/>
              <a:t>Calculate</a:t>
            </a:r>
            <a:endParaRPr lang="en-US" sz="3200" dirty="0"/>
          </a:p>
          <a:p>
            <a:pPr marL="914400" lvl="2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The mean age for obtaining a driver’s license is 17.4 years.  A SRS is taken of 15 students: mean = 16.8, s = 0.5.  Is the mean age falling?  Alpha = 5%.  Check conditions, write hypotheses, and complete the test.</a:t>
            </a:r>
          </a:p>
        </p:txBody>
      </p:sp>
    </p:spTree>
    <p:extLst>
      <p:ext uri="{BB962C8B-B14F-4D97-AF65-F5344CB8AC3E}">
        <p14:creationId xmlns:p14="http://schemas.microsoft.com/office/powerpoint/2010/main" val="2152232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standard dev. and standard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What’s the difference between standard deviation and standard error?</a:t>
            </a:r>
          </a:p>
          <a:p>
            <a:r>
              <a:rPr lang="en-US" i="1" dirty="0" smtClean="0"/>
              <a:t>How do we calculate standard error for a model when p is known?</a:t>
            </a:r>
          </a:p>
          <a:p>
            <a:r>
              <a:rPr lang="en-US" i="1" dirty="0" smtClean="0"/>
              <a:t>How do we calculate standard error for a model when mean and sigma are known?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1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69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z</a:t>
            </a:r>
            <a:r>
              <a:rPr lang="en-US" dirty="0" smtClean="0"/>
              <a:t> versus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5053"/>
            <a:ext cx="10628086" cy="5228317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Models of means: When we don’t have sigma, we use s (</a:t>
            </a:r>
            <a:r>
              <a:rPr lang="en-US" dirty="0" err="1" smtClean="0"/>
              <a:t>std</a:t>
            </a:r>
            <a:r>
              <a:rPr lang="en-US" dirty="0" smtClean="0"/>
              <a:t> dev of the sample).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Issues:</a:t>
            </a:r>
          </a:p>
          <a:p>
            <a:r>
              <a:rPr lang="en-US" dirty="0" smtClean="0"/>
              <a:t>s can vary from sample to sample – we lose assurance!</a:t>
            </a:r>
          </a:p>
          <a:p>
            <a:r>
              <a:rPr lang="en-US" dirty="0" smtClean="0"/>
              <a:t>But… we know with n, variation decreases, so we should consider it further.</a:t>
            </a:r>
          </a:p>
          <a:p>
            <a:pPr lvl="1"/>
            <a:r>
              <a:rPr lang="en-US" dirty="0" smtClean="0"/>
              <a:t>New model we’ll use isn’t z-distribution, it’s t-distribution (Student’s t)</a:t>
            </a:r>
          </a:p>
          <a:p>
            <a:pPr lvl="1"/>
            <a:r>
              <a:rPr lang="en-US" dirty="0" smtClean="0"/>
              <a:t>We use Degrees of Freedom to take n into account further</a:t>
            </a:r>
          </a:p>
          <a:p>
            <a:pPr lvl="1"/>
            <a:endParaRPr lang="en-US" i="1" dirty="0"/>
          </a:p>
          <a:p>
            <a:pPr marL="3657600" lvl="8" indent="0">
              <a:buNone/>
            </a:pPr>
            <a:r>
              <a:rPr lang="en-US" i="1" dirty="0" smtClean="0"/>
              <a:t>	</a:t>
            </a:r>
            <a:r>
              <a:rPr lang="en-US" sz="4000" b="1" i="1" dirty="0" err="1" smtClean="0"/>
              <a:t>df</a:t>
            </a:r>
            <a:r>
              <a:rPr lang="en-US" sz="4000" b="1" i="1" dirty="0" smtClean="0"/>
              <a:t> = n-1		t=(</a:t>
            </a:r>
            <a:r>
              <a:rPr lang="az-Cyrl-AZ" sz="4000" b="1" i="1" dirty="0" smtClean="0"/>
              <a:t>ӯ</a:t>
            </a:r>
            <a:r>
              <a:rPr lang="en-US" sz="4000" b="1" i="1" dirty="0" smtClean="0"/>
              <a:t>-µ)/SE</a:t>
            </a:r>
          </a:p>
        </p:txBody>
      </p:sp>
      <p:pic>
        <p:nvPicPr>
          <p:cNvPr id="1026" name="Picture 2" descr="http://ww2.tnstate.edu/ganter/BIO311-Ch6-Eq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571" y="5430384"/>
            <a:ext cx="2794454" cy="1397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85143" y="6037943"/>
            <a:ext cx="217714" cy="3773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2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a T-Table (book’s appendix)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What’s </a:t>
            </a:r>
            <a:r>
              <a:rPr lang="en-US" i="1" dirty="0" err="1" smtClean="0"/>
              <a:t>df</a:t>
            </a:r>
            <a:r>
              <a:rPr lang="en-US" i="1" dirty="0" smtClean="0"/>
              <a:t> again?</a:t>
            </a:r>
          </a:p>
          <a:p>
            <a:pPr marL="0" indent="0">
              <a:buNone/>
            </a:pPr>
            <a:r>
              <a:rPr lang="en-US" i="1" dirty="0" smtClean="0"/>
              <a:t>Why is </a:t>
            </a:r>
            <a:r>
              <a:rPr lang="en-US" i="1" dirty="0" err="1" smtClean="0"/>
              <a:t>df</a:t>
            </a:r>
            <a:r>
              <a:rPr lang="en-US" i="1" dirty="0" smtClean="0"/>
              <a:t> important?</a:t>
            </a:r>
          </a:p>
          <a:p>
            <a:pPr marL="0" indent="0">
              <a:buNone/>
            </a:pPr>
            <a:r>
              <a:rPr lang="en-US" i="1" dirty="0" smtClean="0"/>
              <a:t>Why is it OK to jump a little between </a:t>
            </a:r>
            <a:r>
              <a:rPr lang="en-US" i="1" dirty="0" err="1" smtClean="0"/>
              <a:t>df</a:t>
            </a:r>
            <a:r>
              <a:rPr lang="en-US" i="1" dirty="0" smtClean="0"/>
              <a:t> 30 &amp; 32, 120 &amp; 140?</a:t>
            </a:r>
          </a:p>
          <a:p>
            <a:pPr marL="0" indent="0">
              <a:buNone/>
            </a:pPr>
            <a:r>
              <a:rPr lang="en-US" i="1" dirty="0" smtClean="0"/>
              <a:t>Why is it OK to treat </a:t>
            </a:r>
            <a:r>
              <a:rPr lang="en-US" i="1" dirty="0" err="1" smtClean="0"/>
              <a:t>df</a:t>
            </a:r>
            <a:r>
              <a:rPr lang="en-US" i="1" dirty="0" smtClean="0"/>
              <a:t> 2000 as infinite?  What would the t-model look like at this point?* (* this is a very important thing to understand!)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t-table is easier to use for hypothesis testing.  Why?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A study of means has n=20 and alpha is 5%.  It is one-sided.  What are the associated </a:t>
            </a:r>
            <a:r>
              <a:rPr lang="en-US" i="1" dirty="0" err="1" smtClean="0"/>
              <a:t>df</a:t>
            </a:r>
            <a:r>
              <a:rPr lang="en-US" i="1" dirty="0" smtClean="0"/>
              <a:t> and t-value (critical value)?</a:t>
            </a:r>
          </a:p>
          <a:p>
            <a:pPr marL="0" indent="0">
              <a:buNone/>
            </a:pPr>
            <a:r>
              <a:rPr lang="en-US" i="1" dirty="0" smtClean="0"/>
              <a:t>A study of means has n=51 and alpha is 5%.  It is two-sided.  What are the associated </a:t>
            </a:r>
            <a:r>
              <a:rPr lang="en-US" i="1" dirty="0" err="1" smtClean="0"/>
              <a:t>df</a:t>
            </a:r>
            <a:r>
              <a:rPr lang="en-US" i="1" dirty="0" smtClean="0"/>
              <a:t> and t-value (critical value)?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3883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 Tips: Critical t-value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DISTR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err="1" smtClean="0"/>
              <a:t>invT</a:t>
            </a:r>
            <a:r>
              <a:rPr lang="en-US" i="1" dirty="0" smtClean="0"/>
              <a:t>(a, </a:t>
            </a:r>
            <a:r>
              <a:rPr lang="en-US" i="1" dirty="0" err="1" smtClean="0"/>
              <a:t>df</a:t>
            </a:r>
            <a:r>
              <a:rPr lang="en-US" i="1" dirty="0" smtClean="0"/>
              <a:t>)</a:t>
            </a:r>
          </a:p>
          <a:p>
            <a:pPr marL="0" indent="0">
              <a:buNone/>
            </a:pPr>
            <a:r>
              <a:rPr lang="en-US" i="1" dirty="0"/>
              <a:t>a</a:t>
            </a:r>
            <a:r>
              <a:rPr lang="en-US" i="1" dirty="0" smtClean="0"/>
              <a:t>= area under curve up to cutoff (just like how </a:t>
            </a:r>
            <a:r>
              <a:rPr lang="en-US" i="1" dirty="0" err="1" smtClean="0"/>
              <a:t>invNorm</a:t>
            </a:r>
            <a:r>
              <a:rPr lang="en-US" i="1" dirty="0" smtClean="0"/>
              <a:t> or z-table work)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A study of means has n=20 and alpha is 5%.  It is one-sided.  What are the associated </a:t>
            </a:r>
            <a:r>
              <a:rPr lang="en-US" i="1" dirty="0" err="1" smtClean="0"/>
              <a:t>df</a:t>
            </a:r>
            <a:r>
              <a:rPr lang="en-US" i="1" dirty="0" smtClean="0"/>
              <a:t> and t-value (critical value)?</a:t>
            </a:r>
          </a:p>
          <a:p>
            <a:pPr marL="0" indent="0">
              <a:buNone/>
            </a:pPr>
            <a:r>
              <a:rPr lang="en-US" i="1" dirty="0" smtClean="0"/>
              <a:t>A study of means has n=51 and alpha is 5%.  It is two-sided.  What are the associated </a:t>
            </a:r>
            <a:r>
              <a:rPr lang="en-US" i="1" dirty="0" err="1" smtClean="0"/>
              <a:t>df</a:t>
            </a:r>
            <a:r>
              <a:rPr lang="en-US" i="1" dirty="0" smtClean="0"/>
              <a:t> and t-value (critical value)?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36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&amp; TI Tips: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use the T-Table first!</a:t>
            </a:r>
          </a:p>
          <a:p>
            <a:pPr marL="0" indent="0">
              <a:buNone/>
            </a:pPr>
            <a:r>
              <a:rPr lang="en-US" dirty="0" smtClean="0"/>
              <a:t>What’s the probability of observing a t-value greater than 2.262 for a n=10? 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Our calculators can handle much more precision!  Let’s use that:</a:t>
            </a:r>
          </a:p>
          <a:p>
            <a:r>
              <a:rPr lang="en-US" dirty="0" smtClean="0"/>
              <a:t>DISTR</a:t>
            </a:r>
          </a:p>
          <a:p>
            <a:pPr lvl="1"/>
            <a:r>
              <a:rPr lang="en-US" dirty="0" err="1" smtClean="0"/>
              <a:t>tcdf</a:t>
            </a:r>
            <a:r>
              <a:rPr lang="en-US" dirty="0" smtClean="0"/>
              <a:t> (left cutoff, right cutoff, </a:t>
            </a:r>
            <a:r>
              <a:rPr lang="en-US" dirty="0" err="1" smtClean="0"/>
              <a:t>df</a:t>
            </a:r>
            <a:r>
              <a:rPr lang="en-US" dirty="0" smtClean="0"/>
              <a:t>) gives area of curve between cutoffs</a:t>
            </a:r>
          </a:p>
          <a:p>
            <a:pPr marL="0" indent="0">
              <a:buNone/>
            </a:pPr>
            <a:r>
              <a:rPr lang="en-US" dirty="0" smtClean="0"/>
              <a:t>What’s the probability of observing a t-value greater than 2.262 for a n=10?  Assume we are applying this to a two-sided t-test of means.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45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Assumptions &amp; Conditions for a t-model, one-sample t-interval, and one-sample t-test for the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what was used for sampling distribution model of mean that is Normal (Chapter 18):</a:t>
            </a:r>
          </a:p>
          <a:p>
            <a:r>
              <a:rPr lang="en-US" i="1" dirty="0" smtClean="0"/>
              <a:t>So why not use Normal model?  What parameter do we not have?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Randomization Condition</a:t>
            </a:r>
          </a:p>
          <a:p>
            <a:pPr lvl="1"/>
            <a:r>
              <a:rPr lang="en-US" dirty="0" smtClean="0"/>
              <a:t>10% Condition</a:t>
            </a:r>
          </a:p>
          <a:p>
            <a:pPr lvl="1"/>
            <a:r>
              <a:rPr lang="en-US" dirty="0" smtClean="0"/>
              <a:t>Large Enough Sample Condition:</a:t>
            </a:r>
          </a:p>
          <a:p>
            <a:pPr lvl="2"/>
            <a:r>
              <a:rPr lang="en-US" dirty="0" smtClean="0"/>
              <a:t>Nearly Normal Condition:  distribution is unimodal &amp; symmetric </a:t>
            </a:r>
            <a:r>
              <a:rPr lang="en-US" dirty="0" smtClean="0">
                <a:sym typeface="Wingdings" panose="05000000000000000000" pitchFamily="2" charset="2"/>
              </a:rPr>
              <a:t> “any” n</a:t>
            </a:r>
          </a:p>
          <a:p>
            <a:pPr marL="914400" lvl="2" indent="0">
              <a:buNone/>
            </a:pPr>
            <a:r>
              <a:rPr lang="en-US" dirty="0" smtClean="0"/>
              <a:t>OR </a:t>
            </a:r>
          </a:p>
          <a:p>
            <a:pPr lvl="2"/>
            <a:r>
              <a:rPr lang="en-US" dirty="0" smtClean="0"/>
              <a:t>For skewed data, a larger sample size is used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44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8126"/>
            <a:ext cx="10515600" cy="1325563"/>
          </a:xfrm>
        </p:spPr>
        <p:txBody>
          <a:bodyPr/>
          <a:lstStyle/>
          <a:p>
            <a:r>
              <a:rPr lang="en-US" dirty="0" smtClean="0"/>
              <a:t>One-sample t-interval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1074"/>
            <a:ext cx="10515600" cy="500588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az-Cyrl-AZ" sz="4400" dirty="0" smtClean="0"/>
              <a:t>ӯ</a:t>
            </a:r>
            <a:r>
              <a:rPr lang="en-US" sz="4400" u="sng" dirty="0" smtClean="0"/>
              <a:t>+</a:t>
            </a:r>
            <a:r>
              <a:rPr lang="en-US" sz="4400" dirty="0" smtClean="0"/>
              <a:t> t*(SE)			</a:t>
            </a:r>
            <a:r>
              <a:rPr lang="en-US" sz="4400" i="1" dirty="0" smtClean="0"/>
              <a:t>Look familiar?  What’s ME?</a:t>
            </a:r>
          </a:p>
          <a:p>
            <a:pPr marL="0" indent="0">
              <a:buNone/>
            </a:pPr>
            <a:endParaRPr lang="en-US" sz="4400" i="1" dirty="0"/>
          </a:p>
          <a:p>
            <a:pPr marL="0" indent="0">
              <a:buNone/>
            </a:pPr>
            <a:r>
              <a:rPr lang="en-US" sz="4400" i="1" dirty="0" smtClean="0"/>
              <a:t>What’s the 95% CI for the mean shoe length of high school students.  I have data for 20 classrooms sampled today. ӯ=10.03,  s=2.01.  </a:t>
            </a:r>
            <a:endParaRPr lang="en-US" sz="4400" i="1" dirty="0"/>
          </a:p>
          <a:p>
            <a:pPr marL="0" indent="0">
              <a:buNone/>
            </a:pPr>
            <a:r>
              <a:rPr lang="en-US" sz="4400" i="1" dirty="0" smtClean="0"/>
              <a:t>Check conditions first!</a:t>
            </a:r>
          </a:p>
          <a:p>
            <a:pPr marL="0" indent="0">
              <a:buNone/>
            </a:pPr>
            <a:endParaRPr lang="en-US" sz="4400" i="1" dirty="0"/>
          </a:p>
          <a:p>
            <a:pPr marL="0" indent="0">
              <a:buNone/>
            </a:pPr>
            <a:r>
              <a:rPr lang="en-US" sz="4400" i="1" dirty="0" smtClean="0"/>
              <a:t>STAT TESTS</a:t>
            </a:r>
          </a:p>
          <a:p>
            <a:pPr marL="0" indent="0">
              <a:buNone/>
            </a:pPr>
            <a:r>
              <a:rPr lang="en-US" sz="4400" i="1" dirty="0"/>
              <a:t>	</a:t>
            </a:r>
            <a:r>
              <a:rPr lang="en-US" sz="4400" i="1" dirty="0" smtClean="0"/>
              <a:t>8: </a:t>
            </a:r>
            <a:r>
              <a:rPr lang="en-US" sz="4400" i="1" dirty="0" err="1" smtClean="0"/>
              <a:t>Tinterval</a:t>
            </a:r>
            <a:endParaRPr lang="en-US" sz="4400" i="1" dirty="0" smtClean="0"/>
          </a:p>
          <a:p>
            <a:pPr marL="0" indent="0">
              <a:buNone/>
            </a:pPr>
            <a:r>
              <a:rPr lang="en-US" sz="4400" i="1" dirty="0"/>
              <a:t>	</a:t>
            </a:r>
            <a:r>
              <a:rPr lang="en-US" sz="4400" i="1" dirty="0" err="1" smtClean="0"/>
              <a:t>Inpt</a:t>
            </a:r>
            <a:r>
              <a:rPr lang="en-US" sz="4400" i="1" dirty="0" smtClean="0"/>
              <a:t>: Stats</a:t>
            </a:r>
          </a:p>
          <a:p>
            <a:pPr marL="0" indent="0">
              <a:buNone/>
            </a:pPr>
            <a:r>
              <a:rPr lang="en-US" sz="4400" i="1" dirty="0"/>
              <a:t>	</a:t>
            </a:r>
            <a:r>
              <a:rPr lang="en-US" sz="4400" i="1" dirty="0" smtClean="0"/>
              <a:t>Enter mean, s, and n.</a:t>
            </a:r>
          </a:p>
          <a:p>
            <a:pPr marL="0" indent="0">
              <a:buNone/>
            </a:pPr>
            <a:r>
              <a:rPr lang="en-US" sz="4400" i="1" dirty="0"/>
              <a:t>	</a:t>
            </a:r>
            <a:r>
              <a:rPr lang="en-US" sz="4400" i="1" dirty="0" smtClean="0"/>
              <a:t>C-Level: 95</a:t>
            </a:r>
          </a:p>
          <a:p>
            <a:pPr marL="0" indent="0">
              <a:buNone/>
            </a:pPr>
            <a:r>
              <a:rPr lang="en-US" sz="4400" i="1" dirty="0"/>
              <a:t>	</a:t>
            </a:r>
            <a:r>
              <a:rPr lang="en-US" sz="4400" i="1" dirty="0" smtClean="0"/>
              <a:t>Calculate</a:t>
            </a:r>
          </a:p>
        </p:txBody>
      </p:sp>
    </p:spTree>
    <p:extLst>
      <p:ext uri="{BB962C8B-B14F-4D97-AF65-F5344CB8AC3E}">
        <p14:creationId xmlns:p14="http://schemas.microsoft.com/office/powerpoint/2010/main" val="17546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 Tips: List of means to t-interval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 smtClean="0"/>
              <a:t>{ 2, 3, 3, 4, 4, 4, 5, 5, 6}	</a:t>
            </a:r>
            <a:r>
              <a:rPr lang="en-US" i="1" dirty="0" smtClean="0"/>
              <a:t>How </a:t>
            </a:r>
            <a:r>
              <a:rPr lang="en-US" i="1" dirty="0" smtClean="0"/>
              <a:t>do we feel about the Large Enough C</a:t>
            </a:r>
            <a:r>
              <a:rPr lang="en-US" i="1" dirty="0" smtClean="0"/>
              <a:t>?</a:t>
            </a:r>
          </a:p>
          <a:p>
            <a:pPr marL="0" indent="0">
              <a:buNone/>
            </a:pPr>
            <a:r>
              <a:rPr lang="en-US" i="1"/>
              <a:t>	</a:t>
            </a:r>
            <a:r>
              <a:rPr lang="en-US" i="1" smtClean="0"/>
              <a:t>				</a:t>
            </a:r>
            <a:r>
              <a:rPr lang="en-US" b="1" i="1" smtClean="0"/>
              <a:t>ALWAYS PLOT DATA FIRST!</a:t>
            </a: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STAT TESTS</a:t>
            </a:r>
          </a:p>
          <a:p>
            <a:pPr marL="0" indent="0">
              <a:buNone/>
            </a:pPr>
            <a:r>
              <a:rPr lang="en-US" i="1" dirty="0" smtClean="0"/>
              <a:t>8: </a:t>
            </a:r>
            <a:r>
              <a:rPr lang="en-US" i="1" dirty="0" err="1" smtClean="0"/>
              <a:t>Tinterval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Inpt</a:t>
            </a:r>
            <a:r>
              <a:rPr lang="en-US" i="1" dirty="0" smtClean="0"/>
              <a:t>: Data</a:t>
            </a:r>
          </a:p>
          <a:p>
            <a:pPr marL="0" indent="0">
              <a:buNone/>
            </a:pPr>
            <a:r>
              <a:rPr lang="en-US" i="1" dirty="0" smtClean="0"/>
              <a:t>	List: L1</a:t>
            </a:r>
          </a:p>
          <a:p>
            <a:pPr marL="0" indent="0">
              <a:buNone/>
            </a:pPr>
            <a:r>
              <a:rPr lang="en-US" i="1" dirty="0" smtClean="0"/>
              <a:t>	C-Level: .90</a:t>
            </a:r>
          </a:p>
          <a:p>
            <a:pPr marL="0" indent="0">
              <a:buNone/>
            </a:pPr>
            <a:r>
              <a:rPr lang="en-US" i="1" dirty="0" smtClean="0"/>
              <a:t>	Calculate</a:t>
            </a:r>
          </a:p>
        </p:txBody>
      </p:sp>
    </p:spTree>
    <p:extLst>
      <p:ext uri="{BB962C8B-B14F-4D97-AF65-F5344CB8AC3E}">
        <p14:creationId xmlns:p14="http://schemas.microsoft.com/office/powerpoint/2010/main" val="2974908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3682</TotalTime>
  <Words>682</Words>
  <Application>Microsoft Office PowerPoint</Application>
  <PresentationFormat>Widescreen</PresentationFormat>
  <Paragraphs>107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Chapter 23: Inferences About Means</vt:lpstr>
      <vt:lpstr>Review of standard dev. and standard error</vt:lpstr>
      <vt:lpstr>z versus t</vt:lpstr>
      <vt:lpstr>Review a T-Table (book’s appendix)</vt:lpstr>
      <vt:lpstr>TI Tips: Critical t-value</vt:lpstr>
      <vt:lpstr>Table &amp; TI Tips: Probability</vt:lpstr>
      <vt:lpstr>Assumptions &amp; Conditions for a t-model, one-sample t-interval, and one-sample t-test for the mean</vt:lpstr>
      <vt:lpstr>One-sample t-interval</vt:lpstr>
      <vt:lpstr>TI Tips: List of means to t-interval</vt:lpstr>
      <vt:lpstr>Hypothesis Testing: one-sample t-test for the mean</vt:lpstr>
      <vt:lpstr>TI Tips</vt:lpstr>
      <vt:lpstr>TI Tips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23: Inferences About Means</dc:title>
  <dc:creator>Frazier, Debbie</dc:creator>
  <cp:lastModifiedBy>Frazier, Debbie</cp:lastModifiedBy>
  <cp:revision>15</cp:revision>
  <dcterms:created xsi:type="dcterms:W3CDTF">2016-02-05T18:39:26Z</dcterms:created>
  <dcterms:modified xsi:type="dcterms:W3CDTF">2016-02-11T00:56:34Z</dcterms:modified>
</cp:coreProperties>
</file>