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9A57-6204-4C31-BDB2-37F4B9C484AC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53B-FE9B-4C95-AD64-EE771D22D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9A57-6204-4C31-BDB2-37F4B9C484AC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53B-FE9B-4C95-AD64-EE771D22D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9A57-6204-4C31-BDB2-37F4B9C484AC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53B-FE9B-4C95-AD64-EE771D22D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9A57-6204-4C31-BDB2-37F4B9C484AC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53B-FE9B-4C95-AD64-EE771D22D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9A57-6204-4C31-BDB2-37F4B9C484AC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53B-FE9B-4C95-AD64-EE771D22D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9A57-6204-4C31-BDB2-37F4B9C484AC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53B-FE9B-4C95-AD64-EE771D22D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9A57-6204-4C31-BDB2-37F4B9C484AC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53B-FE9B-4C95-AD64-EE771D22D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9A57-6204-4C31-BDB2-37F4B9C484AC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53B-FE9B-4C95-AD64-EE771D22D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9A57-6204-4C31-BDB2-37F4B9C484AC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53B-FE9B-4C95-AD64-EE771D22D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9A57-6204-4C31-BDB2-37F4B9C484AC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53B-FE9B-4C95-AD64-EE771D22D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9A57-6204-4C31-BDB2-37F4B9C484AC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E53B-FE9B-4C95-AD64-EE771D22D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29A57-6204-4C31-BDB2-37F4B9C484AC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1E53B-FE9B-4C95-AD64-EE771D22D9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Re-expressing Data (to Straighten Linear Regressions)</a:t>
            </a:r>
          </a:p>
          <a:p>
            <a:r>
              <a:rPr lang="en-US" dirty="0" smtClean="0"/>
              <a:t>AP Statistics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</a:t>
            </a:r>
            <a:r>
              <a:rPr lang="en-US" dirty="0" err="1" smtClean="0"/>
              <a:t>wanna</a:t>
            </a:r>
            <a:r>
              <a:rPr lang="en-US" dirty="0" smtClean="0"/>
              <a:t> use r… but assoc is not linear!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Straighten to SIMPLIFY the model and SIMPLIFY explanation of it.</a:t>
            </a:r>
          </a:p>
          <a:p>
            <a:pPr lvl="1"/>
            <a:r>
              <a:rPr lang="en-US" dirty="0" smtClean="0"/>
              <a:t>Occam’s Razor: Simpler explanations are likely better explanations</a:t>
            </a:r>
          </a:p>
          <a:p>
            <a:r>
              <a:rPr lang="en-US" dirty="0" smtClean="0"/>
              <a:t>Linear association allows us more precision!</a:t>
            </a:r>
          </a:p>
          <a:p>
            <a:pPr lvl="1"/>
            <a:r>
              <a:rPr lang="en-US" dirty="0"/>
              <a:t>r</a:t>
            </a:r>
            <a:endParaRPr lang="en-US" dirty="0" smtClean="0"/>
          </a:p>
          <a:p>
            <a:pPr lvl="1"/>
            <a:r>
              <a:rPr lang="en-US" dirty="0" smtClean="0"/>
              <a:t>R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Linear equation</a:t>
            </a:r>
          </a:p>
          <a:p>
            <a:endParaRPr lang="en-US" dirty="0"/>
          </a:p>
          <a:p>
            <a:r>
              <a:rPr lang="en-US" dirty="0" smtClean="0"/>
              <a:t>Yes, there is a Curve of Best Fit, but </a:t>
            </a:r>
            <a:r>
              <a:rPr lang="en-US" dirty="0" err="1" smtClean="0"/>
              <a:t>stat.s</a:t>
            </a:r>
            <a:r>
              <a:rPr lang="en-US" dirty="0" smtClean="0"/>
              <a:t> is limited for this, so we won’t use it!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Problems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Lack of symmetry due to skew </a:t>
            </a:r>
            <a:r>
              <a:rPr lang="en-US" dirty="0" smtClean="0">
                <a:sym typeface="Wingdings" pitchFamily="2" charset="2"/>
              </a:rPr>
              <a:t> log</a:t>
            </a:r>
          </a:p>
          <a:p>
            <a:r>
              <a:rPr lang="en-US" dirty="0" smtClean="0"/>
              <a:t>Spread of compared groups not the same </a:t>
            </a:r>
            <a:r>
              <a:rPr lang="en-US" dirty="0" smtClean="0">
                <a:sym typeface="Wingdings" pitchFamily="2" charset="2"/>
              </a:rPr>
              <a:t> log</a:t>
            </a:r>
          </a:p>
          <a:p>
            <a:r>
              <a:rPr lang="en-US" dirty="0" smtClean="0">
                <a:sym typeface="Wingdings" pitchFamily="2" charset="2"/>
              </a:rPr>
              <a:t>Association not linear  log</a:t>
            </a:r>
          </a:p>
          <a:p>
            <a:r>
              <a:rPr lang="en-US" dirty="0" smtClean="0">
                <a:sym typeface="Wingdings" pitchFamily="2" charset="2"/>
              </a:rPr>
              <a:t>Spread in scatterplot fanned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log</a:t>
            </a:r>
          </a:p>
          <a:p>
            <a:endParaRPr lang="en-US" dirty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What’s a common solution?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 cannot “fix” with transformation: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hooversworld.com/wp-content/uploads/13-5%20cycling.jpg"/>
          <p:cNvPicPr>
            <a:picLocks noChangeAspect="1" noChangeArrowheads="1"/>
          </p:cNvPicPr>
          <p:nvPr/>
        </p:nvPicPr>
        <p:blipFill>
          <a:blip r:embed="rId2" cstate="print"/>
          <a:srcRect r="29838" b="30786"/>
          <a:stretch>
            <a:fillRect/>
          </a:stretch>
        </p:blipFill>
        <p:spPr bwMode="auto">
          <a:xfrm>
            <a:off x="381000" y="1600200"/>
            <a:ext cx="4800600" cy="1981200"/>
          </a:xfrm>
          <a:prstGeom prst="rect">
            <a:avLst/>
          </a:prstGeom>
          <a:noFill/>
        </p:spPr>
      </p:pic>
      <p:pic>
        <p:nvPicPr>
          <p:cNvPr id="1028" name="Picture 4" descr="http://mathworld.wolfram.com/images/eps-gif/OutlierScatterplot_10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343400"/>
            <a:ext cx="3486150" cy="2152650"/>
          </a:xfrm>
          <a:prstGeom prst="rect">
            <a:avLst/>
          </a:prstGeom>
          <a:noFill/>
        </p:spPr>
      </p:pic>
      <p:pic>
        <p:nvPicPr>
          <p:cNvPr id="1030" name="Picture 6" descr="http://www.turingfinance.com/wp-content/uploads/2015/02/K-Means-Clustering-Gif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2514600"/>
            <a:ext cx="41148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Ladder of Powers (</a:t>
            </a:r>
            <a:r>
              <a:rPr lang="en-US" dirty="0" err="1" smtClean="0"/>
              <a:t>btwn</a:t>
            </a:r>
            <a:r>
              <a:rPr lang="en-US" dirty="0" smtClean="0"/>
              <a:t> 2 and -2)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2877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752600"/>
                <a:gridCol w="5562600"/>
              </a:tblGrid>
              <a:tr h="410291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to use</a:t>
                      </a:r>
                      <a:endParaRPr lang="en-US" dirty="0"/>
                    </a:p>
                  </a:txBody>
                  <a:tcPr/>
                </a:tc>
              </a:tr>
              <a:tr h="410291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Distrib</a:t>
                      </a:r>
                      <a:r>
                        <a:rPr lang="en-US" dirty="0" smtClean="0"/>
                        <a:t>. is </a:t>
                      </a:r>
                      <a:r>
                        <a:rPr lang="en-US" dirty="0" err="1" smtClean="0"/>
                        <a:t>unimodal</a:t>
                      </a:r>
                      <a:r>
                        <a:rPr lang="en-US" baseline="0" dirty="0" smtClean="0"/>
                        <a:t> with s</a:t>
                      </a:r>
                      <a:r>
                        <a:rPr lang="en-US" dirty="0" smtClean="0"/>
                        <a:t>kew to left</a:t>
                      </a:r>
                      <a:endParaRPr lang="en-US" dirty="0"/>
                    </a:p>
                  </a:txBody>
                  <a:tcPr/>
                </a:tc>
              </a:tr>
              <a:tr h="41029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0291">
                <a:tc>
                  <a:txBody>
                    <a:bodyPr/>
                    <a:lstStyle/>
                    <a:p>
                      <a:r>
                        <a:rPr lang="en-US" dirty="0" smtClean="0"/>
                        <a:t>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y</a:t>
                      </a:r>
                      <a:r>
                        <a:rPr lang="en-US" baseline="30000" dirty="0" smtClean="0"/>
                        <a:t>½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sqrt</a:t>
                      </a:r>
                      <a:r>
                        <a:rPr lang="en-US" dirty="0" smtClean="0"/>
                        <a:t>(y)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Counted data.</a:t>
                      </a:r>
                      <a:endParaRPr lang="en-US" dirty="0"/>
                    </a:p>
                  </a:txBody>
                  <a:tcPr/>
                </a:tc>
              </a:tr>
              <a:tr h="416236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    (not y</a:t>
                      </a:r>
                      <a:r>
                        <a:rPr lang="en-US" baseline="30000" dirty="0" smtClean="0"/>
                        <a:t>0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Values that</a:t>
                      </a:r>
                      <a:r>
                        <a:rPr lang="en-US" baseline="0" dirty="0" smtClean="0"/>
                        <a:t> increase by %s. </a:t>
                      </a:r>
                      <a:endParaRPr lang="en-US" dirty="0"/>
                    </a:p>
                  </a:txBody>
                  <a:tcPr/>
                </a:tc>
              </a:tr>
              <a:tr h="410291">
                <a:tc>
                  <a:txBody>
                    <a:bodyPr/>
                    <a:lstStyle/>
                    <a:p>
                      <a:r>
                        <a:rPr lang="en-US" dirty="0" smtClean="0"/>
                        <a:t>- 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</a:t>
                      </a:r>
                      <a:r>
                        <a:rPr lang="en-US" baseline="30000" dirty="0" smtClean="0"/>
                        <a:t>-½</a:t>
                      </a:r>
                      <a:r>
                        <a:rPr lang="en-US" dirty="0" smtClean="0"/>
                        <a:t>  = -1 / </a:t>
                      </a:r>
                      <a:r>
                        <a:rPr lang="en-US" dirty="0" err="1" smtClean="0"/>
                        <a:t>sqrt</a:t>
                      </a:r>
                      <a:r>
                        <a:rPr lang="en-US" dirty="0" smtClean="0"/>
                        <a:t>(y)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0291">
                <a:tc>
                  <a:txBody>
                    <a:bodyPr/>
                    <a:lstStyle/>
                    <a:p>
                      <a:r>
                        <a:rPr lang="en-US" dirty="0" smtClean="0"/>
                        <a:t>- 1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</a:t>
                      </a:r>
                      <a:r>
                        <a:rPr lang="en-US" baseline="30000" dirty="0" smtClean="0"/>
                        <a:t>-1 </a:t>
                      </a:r>
                      <a:r>
                        <a:rPr lang="en-US" baseline="0" dirty="0" smtClean="0"/>
                        <a:t> = - 1 / y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Ratios</a:t>
                      </a:r>
                      <a:r>
                        <a:rPr lang="en-US" baseline="0" dirty="0" smtClean="0"/>
                        <a:t> (e.g. mph)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3886200"/>
            <a:ext cx="8686800" cy="2971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 at power 1.  Move up or down ONE and evaluate.  Better?  Keep moving in the same direction until you’ve found your ideal.</a:t>
            </a:r>
          </a:p>
          <a:p>
            <a:endParaRPr lang="en-US" dirty="0" smtClean="0"/>
          </a:p>
          <a:p>
            <a:r>
              <a:rPr lang="en-US" dirty="0" smtClean="0"/>
              <a:t>Tips: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values have zeros, add a small constant before transforming with log or division by y.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Losing direction of data with transformation?  Think about -1/2 and -1 power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Negative data? Careful!  Some transformations (e.g. logs)</a:t>
            </a:r>
            <a:r>
              <a:rPr lang="en-US" dirty="0" smtClean="0">
                <a:sym typeface="Wingdings" pitchFamily="2" charset="2"/>
              </a:rPr>
              <a:t> losing info.  Try adding a constant first.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ALL data far from zero?  Subtract constant first (but not so much to make values zero).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2877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752600"/>
                <a:gridCol w="5562600"/>
              </a:tblGrid>
              <a:tr h="410291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to use</a:t>
                      </a:r>
                      <a:endParaRPr lang="en-US" dirty="0"/>
                    </a:p>
                  </a:txBody>
                  <a:tcPr/>
                </a:tc>
              </a:tr>
              <a:tr h="410291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Distrib</a:t>
                      </a:r>
                      <a:r>
                        <a:rPr lang="en-US" dirty="0" smtClean="0"/>
                        <a:t>. is </a:t>
                      </a:r>
                      <a:r>
                        <a:rPr lang="en-US" dirty="0" err="1" smtClean="0"/>
                        <a:t>unimodal</a:t>
                      </a:r>
                      <a:r>
                        <a:rPr lang="en-US" baseline="0" dirty="0" smtClean="0"/>
                        <a:t> with s</a:t>
                      </a:r>
                      <a:r>
                        <a:rPr lang="en-US" dirty="0" smtClean="0"/>
                        <a:t>kew to left</a:t>
                      </a:r>
                      <a:endParaRPr lang="en-US" dirty="0"/>
                    </a:p>
                  </a:txBody>
                  <a:tcPr/>
                </a:tc>
              </a:tr>
              <a:tr h="41029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0291">
                <a:tc>
                  <a:txBody>
                    <a:bodyPr/>
                    <a:lstStyle/>
                    <a:p>
                      <a:r>
                        <a:rPr lang="en-US" dirty="0" smtClean="0"/>
                        <a:t>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y</a:t>
                      </a:r>
                      <a:r>
                        <a:rPr lang="en-US" baseline="30000" dirty="0" smtClean="0"/>
                        <a:t>½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sqrt</a:t>
                      </a:r>
                      <a:r>
                        <a:rPr lang="en-US" dirty="0" smtClean="0"/>
                        <a:t>(y)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Counted data.</a:t>
                      </a:r>
                      <a:endParaRPr lang="en-US" dirty="0"/>
                    </a:p>
                  </a:txBody>
                  <a:tcPr/>
                </a:tc>
              </a:tr>
              <a:tr h="416236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    (not y</a:t>
                      </a:r>
                      <a:r>
                        <a:rPr lang="en-US" baseline="30000" dirty="0" smtClean="0"/>
                        <a:t>0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Values that</a:t>
                      </a:r>
                      <a:r>
                        <a:rPr lang="en-US" baseline="0" dirty="0" smtClean="0"/>
                        <a:t> increase by %s. </a:t>
                      </a:r>
                      <a:endParaRPr lang="en-US" dirty="0"/>
                    </a:p>
                  </a:txBody>
                  <a:tcPr/>
                </a:tc>
              </a:tr>
              <a:tr h="410291">
                <a:tc>
                  <a:txBody>
                    <a:bodyPr/>
                    <a:lstStyle/>
                    <a:p>
                      <a:r>
                        <a:rPr lang="en-US" dirty="0" smtClean="0"/>
                        <a:t>- 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</a:t>
                      </a:r>
                      <a:r>
                        <a:rPr lang="en-US" baseline="30000" dirty="0" smtClean="0"/>
                        <a:t>-½</a:t>
                      </a:r>
                      <a:r>
                        <a:rPr lang="en-US" dirty="0" smtClean="0"/>
                        <a:t>  = -1 / </a:t>
                      </a:r>
                      <a:r>
                        <a:rPr lang="en-US" dirty="0" err="1" smtClean="0"/>
                        <a:t>sqrt</a:t>
                      </a:r>
                      <a:r>
                        <a:rPr lang="en-US" dirty="0" smtClean="0"/>
                        <a:t>(y)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0291">
                <a:tc>
                  <a:txBody>
                    <a:bodyPr/>
                    <a:lstStyle/>
                    <a:p>
                      <a:r>
                        <a:rPr lang="en-US" dirty="0" smtClean="0"/>
                        <a:t>- 1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</a:t>
                      </a:r>
                      <a:r>
                        <a:rPr lang="en-US" baseline="30000" dirty="0" smtClean="0"/>
                        <a:t>-1 </a:t>
                      </a:r>
                      <a:r>
                        <a:rPr lang="en-US" baseline="0" dirty="0" smtClean="0"/>
                        <a:t> = - 1 / y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Ratios</a:t>
                      </a:r>
                      <a:r>
                        <a:rPr lang="en-US" baseline="0" dirty="0" smtClean="0"/>
                        <a:t> (e.g. mph)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886200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What transformation, if any?</a:t>
            </a:r>
          </a:p>
          <a:p>
            <a:pPr marL="342900" indent="-342900">
              <a:buAutoNum type="arabicPeriod"/>
            </a:pPr>
            <a:r>
              <a:rPr lang="en-US" sz="2200" dirty="0" smtClean="0"/>
              <a:t>Number of birds counted and temperature (degrees C): </a:t>
            </a:r>
            <a:r>
              <a:rPr lang="en-US" sz="2200" dirty="0" err="1" smtClean="0"/>
              <a:t>scatterplot</a:t>
            </a:r>
            <a:r>
              <a:rPr lang="en-US" sz="2200" dirty="0" smtClean="0"/>
              <a:t> shows upwardly curving pattern.</a:t>
            </a:r>
          </a:p>
          <a:p>
            <a:pPr marL="342900" indent="-342900">
              <a:buAutoNum type="arabicPeriod"/>
            </a:pPr>
            <a:r>
              <a:rPr lang="en-US" sz="2200" dirty="0" smtClean="0"/>
              <a:t>Price in Paris and Price in Hong Kong: </a:t>
            </a:r>
            <a:r>
              <a:rPr lang="en-US" sz="2200" dirty="0" err="1" smtClean="0"/>
              <a:t>Scatterplot</a:t>
            </a:r>
            <a:r>
              <a:rPr lang="en-US" sz="2200" dirty="0" smtClean="0"/>
              <a:t> shows a straight pattern with a small amount of scatter.</a:t>
            </a:r>
          </a:p>
          <a:p>
            <a:pPr marL="342900" indent="-342900">
              <a:buAutoNum type="arabicPeriod"/>
            </a:pPr>
            <a:r>
              <a:rPr lang="en-US" sz="2200" dirty="0" smtClean="0"/>
              <a:t>Population growth of US over past 200 years: </a:t>
            </a:r>
            <a:r>
              <a:rPr lang="en-US" sz="2200" dirty="0" err="1" smtClean="0"/>
              <a:t>Scatterplot</a:t>
            </a:r>
            <a:r>
              <a:rPr lang="en-US" sz="2200" dirty="0" smtClean="0"/>
              <a:t> shows a strongly upwardly curved pattern.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15400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Curvature stubborn?  Not happy with residual plots?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4906963"/>
          </a:xfrm>
        </p:spPr>
        <p:txBody>
          <a:bodyPr/>
          <a:lstStyle/>
          <a:p>
            <a:r>
              <a:rPr lang="en-US" dirty="0" smtClean="0"/>
              <a:t>Try in this order (x variant stays on x axis):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og(x) vs. y   </a:t>
            </a:r>
            <a:r>
              <a:rPr lang="en-US" dirty="0" smtClean="0">
                <a:sym typeface="Wingdings" pitchFamily="2" charset="2"/>
              </a:rPr>
              <a:t> Logarithmic: wide range of x values, perhaps growth curve with leveling</a:t>
            </a:r>
            <a:endParaRPr lang="en-US" dirty="0" smtClean="0"/>
          </a:p>
          <a:p>
            <a:pPr lvl="1"/>
            <a:r>
              <a:rPr lang="en-US" dirty="0" smtClean="0"/>
              <a:t>x vs. log (y) </a:t>
            </a:r>
            <a:r>
              <a:rPr lang="en-US" dirty="0" smtClean="0">
                <a:sym typeface="Wingdings" pitchFamily="2" charset="2"/>
              </a:rPr>
              <a:t> Exponential: 0 on Ladder of Powers</a:t>
            </a:r>
            <a:endParaRPr lang="en-US" dirty="0" smtClean="0"/>
          </a:p>
          <a:p>
            <a:pPr lvl="1"/>
            <a:r>
              <a:rPr lang="en-US" dirty="0"/>
              <a:t>l</a:t>
            </a:r>
            <a:r>
              <a:rPr lang="en-US" dirty="0" smtClean="0"/>
              <a:t>og (x) vs. log (y)    </a:t>
            </a:r>
            <a:r>
              <a:rPr lang="en-US" dirty="0" smtClean="0">
                <a:sym typeface="Wingdings" pitchFamily="2" charset="2"/>
              </a:rPr>
              <a:t> Power: when one power on Ladder of Powers to big and next too small, this may be just right (“Goldilocks Model”)</a:t>
            </a:r>
            <a:endParaRPr lang="en-US" dirty="0"/>
          </a:p>
        </p:txBody>
      </p:sp>
      <p:pic>
        <p:nvPicPr>
          <p:cNvPr id="2050" name="Picture 2" descr="http://media-2.web.britannica.com/eb-media/39/150639-004-5A7C80A0.jpg"/>
          <p:cNvPicPr>
            <a:picLocks noChangeAspect="1" noChangeArrowheads="1"/>
          </p:cNvPicPr>
          <p:nvPr/>
        </p:nvPicPr>
        <p:blipFill>
          <a:blip r:embed="rId2" cstate="print"/>
          <a:srcRect t="5442" b="7483"/>
          <a:stretch>
            <a:fillRect/>
          </a:stretch>
        </p:blipFill>
        <p:spPr bwMode="auto">
          <a:xfrm>
            <a:off x="4311015" y="4267200"/>
            <a:ext cx="4680585" cy="2438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49530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HEY!  No data can be zero or negative!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532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Chapter 10</vt:lpstr>
      <vt:lpstr>I wanna use r… but assoc is not linear!</vt:lpstr>
      <vt:lpstr>Common Problems and Solutions</vt:lpstr>
      <vt:lpstr>What I cannot “fix” with transformation:</vt:lpstr>
      <vt:lpstr>Ladder of Powers (btwn 2 and -2)</vt:lpstr>
      <vt:lpstr>Examples</vt:lpstr>
      <vt:lpstr>Curvature stubborn?  Not happy with residual plots?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debbie_frazier</dc:creator>
  <cp:lastModifiedBy>Frazier, Debbie</cp:lastModifiedBy>
  <cp:revision>4</cp:revision>
  <dcterms:created xsi:type="dcterms:W3CDTF">2015-09-25T17:07:18Z</dcterms:created>
  <dcterms:modified xsi:type="dcterms:W3CDTF">2016-09-28T22:17:16Z</dcterms:modified>
</cp:coreProperties>
</file>