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186" autoAdjust="0"/>
  </p:normalViewPr>
  <p:slideViewPr>
    <p:cSldViewPr>
      <p:cViewPr varScale="1">
        <p:scale>
          <a:sx n="68" d="100"/>
          <a:sy n="68" d="100"/>
        </p:scale>
        <p:origin x="124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CB1FD-3685-4E94-AE4E-B7CF683948D8}" type="datetimeFigureOut">
              <a:rPr lang="en-US" smtClean="0"/>
              <a:pPr/>
              <a:t>9/23/2016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85C825-A3BC-44B8-A9C8-6415BA0240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542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From last slide deck’s last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5C825-A3BC-44B8-A9C8-6415BA02406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533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r=1, slope is inverted, can solve for intercept… easy.</a:t>
            </a:r>
          </a:p>
          <a:p>
            <a:r>
              <a:rPr lang="en-US" dirty="0" smtClean="0"/>
              <a:t>Else, only r, r^2 transferrable.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5C825-A3BC-44B8-A9C8-6415BA02406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870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slope = </a:t>
            </a:r>
            <a:r>
              <a:rPr lang="en-US" dirty="0" smtClean="0"/>
              <a:t>r*</a:t>
            </a:r>
            <a:r>
              <a:rPr lang="en-US" dirty="0" err="1" smtClean="0"/>
              <a:t>sx</a:t>
            </a:r>
            <a:r>
              <a:rPr lang="en-US" dirty="0" smtClean="0"/>
              <a:t>/</a:t>
            </a:r>
            <a:r>
              <a:rPr lang="en-US" dirty="0" err="1" smtClean="0"/>
              <a:t>sy</a:t>
            </a:r>
            <a:r>
              <a:rPr lang="en-US" dirty="0" smtClean="0"/>
              <a:t>; </a:t>
            </a:r>
            <a:r>
              <a:rPr lang="en-US" dirty="0" smtClean="0"/>
              <a:t>can use current</a:t>
            </a:r>
            <a:r>
              <a:rPr lang="en-US" baseline="0" dirty="0" smtClean="0"/>
              <a:t> data set (from class) to gen a new ex.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5C825-A3BC-44B8-A9C8-6415BA02406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6392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slope = </a:t>
            </a:r>
            <a:r>
              <a:rPr lang="en-US" dirty="0" smtClean="0"/>
              <a:t>r*</a:t>
            </a:r>
            <a:r>
              <a:rPr lang="en-US" dirty="0" err="1" smtClean="0"/>
              <a:t>sx</a:t>
            </a:r>
            <a:r>
              <a:rPr lang="en-US" dirty="0" smtClean="0"/>
              <a:t>/</a:t>
            </a:r>
            <a:r>
              <a:rPr lang="en-US" smtClean="0"/>
              <a:t>sy; </a:t>
            </a:r>
            <a:r>
              <a:rPr lang="en-US" dirty="0" smtClean="0"/>
              <a:t>can use current</a:t>
            </a:r>
            <a:r>
              <a:rPr lang="en-US" baseline="0" dirty="0" smtClean="0"/>
              <a:t> data set (from class) to gen a new ex.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5C825-A3BC-44B8-A9C8-6415BA02406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0057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</a:t>
            </a:r>
            <a:r>
              <a:rPr lang="en-US" baseline="0" dirty="0" smtClean="0"/>
              <a:t> solve.  Use m = </a:t>
            </a:r>
            <a:r>
              <a:rPr lang="en-US" baseline="0" dirty="0" err="1" smtClean="0"/>
              <a:t>rsy</a:t>
            </a:r>
            <a:r>
              <a:rPr lang="en-US" baseline="0" dirty="0" smtClean="0"/>
              <a:t>/</a:t>
            </a:r>
            <a:r>
              <a:rPr lang="en-US" baseline="0" dirty="0" err="1" smtClean="0"/>
              <a:t>sx</a:t>
            </a:r>
            <a:r>
              <a:rPr lang="en-US" baseline="0" dirty="0" smtClean="0"/>
              <a:t> to solve for both, then sub. In </a:t>
            </a:r>
            <a:r>
              <a:rPr lang="en-US" baseline="0" dirty="0" err="1" smtClean="0"/>
              <a:t>sy</a:t>
            </a:r>
            <a:r>
              <a:rPr lang="en-US" baseline="0" dirty="0" smtClean="0"/>
              <a:t>/</a:t>
            </a:r>
            <a:r>
              <a:rPr lang="en-US" baseline="0" dirty="0" err="1" smtClean="0"/>
              <a:t>sx</a:t>
            </a:r>
            <a:r>
              <a:rPr lang="en-US" baseline="0" dirty="0" smtClean="0"/>
              <a:t> ratio.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5C825-A3BC-44B8-A9C8-6415BA02406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302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B0035-9671-4D86-836F-94EF2C0EBB4D}" type="datetimeFigureOut">
              <a:rPr lang="en-US" smtClean="0"/>
              <a:pPr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9F73-EBE0-4E41-95B1-E5C9A7022B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B0035-9671-4D86-836F-94EF2C0EBB4D}" type="datetimeFigureOut">
              <a:rPr lang="en-US" smtClean="0"/>
              <a:pPr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9F73-EBE0-4E41-95B1-E5C9A7022B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B0035-9671-4D86-836F-94EF2C0EBB4D}" type="datetimeFigureOut">
              <a:rPr lang="en-US" smtClean="0"/>
              <a:pPr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9F73-EBE0-4E41-95B1-E5C9A7022B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B0035-9671-4D86-836F-94EF2C0EBB4D}" type="datetimeFigureOut">
              <a:rPr lang="en-US" smtClean="0"/>
              <a:pPr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9F73-EBE0-4E41-95B1-E5C9A7022B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B0035-9671-4D86-836F-94EF2C0EBB4D}" type="datetimeFigureOut">
              <a:rPr lang="en-US" smtClean="0"/>
              <a:pPr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9F73-EBE0-4E41-95B1-E5C9A7022B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B0035-9671-4D86-836F-94EF2C0EBB4D}" type="datetimeFigureOut">
              <a:rPr lang="en-US" smtClean="0"/>
              <a:pPr/>
              <a:t>9/23/2016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9F73-EBE0-4E41-95B1-E5C9A7022B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B0035-9671-4D86-836F-94EF2C0EBB4D}" type="datetimeFigureOut">
              <a:rPr lang="en-US" smtClean="0"/>
              <a:pPr/>
              <a:t>9/23/2016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9F73-EBE0-4E41-95B1-E5C9A7022B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B0035-9671-4D86-836F-94EF2C0EBB4D}" type="datetimeFigureOut">
              <a:rPr lang="en-US" smtClean="0"/>
              <a:pPr/>
              <a:t>9/23/2016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9F73-EBE0-4E41-95B1-E5C9A7022B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B0035-9671-4D86-836F-94EF2C0EBB4D}" type="datetimeFigureOut">
              <a:rPr lang="en-US" smtClean="0"/>
              <a:pPr/>
              <a:t>9/23/2016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9F73-EBE0-4E41-95B1-E5C9A7022B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B0035-9671-4D86-836F-94EF2C0EBB4D}" type="datetimeFigureOut">
              <a:rPr lang="en-US" smtClean="0"/>
              <a:pPr/>
              <a:t>9/23/2016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9F73-EBE0-4E41-95B1-E5C9A7022B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B0035-9671-4D86-836F-94EF2C0EBB4D}" type="datetimeFigureOut">
              <a:rPr lang="en-US" smtClean="0"/>
              <a:pPr/>
              <a:t>9/23/2016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9F73-EBE0-4E41-95B1-E5C9A7022B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B0035-9671-4D86-836F-94EF2C0EBB4D}" type="datetimeFigureOut">
              <a:rPr lang="en-US" smtClean="0"/>
              <a:pPr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F9F73-EBE0-4E41-95B1-E5C9A7022B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 9 / new equations and relationships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 Statistics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Cautions…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Regression for y from x ≠ regression for x from y</a:t>
            </a:r>
          </a:p>
          <a:p>
            <a:r>
              <a:rPr lang="en-US" dirty="0" smtClean="0"/>
              <a:t>Can’t use x predictor (on y) to predict z</a:t>
            </a:r>
          </a:p>
          <a:p>
            <a:pPr lvl="1"/>
            <a:r>
              <a:rPr lang="en-US" dirty="0" smtClean="0"/>
              <a:t>Perform a new regression for z on y!</a:t>
            </a:r>
          </a:p>
          <a:p>
            <a:r>
              <a:rPr lang="en-US" b="1" u="sng" dirty="0" smtClean="0"/>
              <a:t>Don’t extrapolate</a:t>
            </a:r>
            <a:r>
              <a:rPr lang="en-US" dirty="0" smtClean="0"/>
              <a:t>: don’t predict for x beyond range of x in model</a:t>
            </a:r>
          </a:p>
          <a:p>
            <a:r>
              <a:rPr lang="en-US" dirty="0" smtClean="0"/>
              <a:t>Use predictions to check regression equations.  Do predictions seem reasonable?</a:t>
            </a:r>
          </a:p>
          <a:p>
            <a:r>
              <a:rPr lang="en-US" dirty="0" smtClean="0"/>
              <a:t>Regression ≠ causation</a:t>
            </a:r>
          </a:p>
          <a:p>
            <a:pPr lvl="1"/>
            <a:r>
              <a:rPr lang="en-US" dirty="0" smtClean="0"/>
              <a:t>R</a:t>
            </a:r>
            <a:r>
              <a:rPr lang="en-US" baseline="30000" dirty="0" smtClean="0"/>
              <a:t>2</a:t>
            </a:r>
            <a:r>
              <a:rPr lang="en-US" dirty="0" smtClean="0"/>
              <a:t> accounts for variation in data, not data itself</a:t>
            </a:r>
          </a:p>
          <a:p>
            <a:r>
              <a:rPr lang="en-US" b="1" u="sng" dirty="0" smtClean="0"/>
              <a:t>Outlier = datum with large residual</a:t>
            </a:r>
          </a:p>
          <a:p>
            <a:pPr lvl="1"/>
            <a:r>
              <a:rPr lang="en-US" b="1" dirty="0" smtClean="0"/>
              <a:t>Has high leverage, influence</a:t>
            </a:r>
            <a:r>
              <a:rPr lang="en-US" dirty="0" smtClean="0"/>
              <a:t>  (remove and re-model)</a:t>
            </a:r>
          </a:p>
          <a:p>
            <a:pPr lvl="1"/>
            <a:r>
              <a:rPr lang="en-US" dirty="0" smtClean="0"/>
              <a:t>Can hide in plots of residuals.  Try a </a:t>
            </a:r>
            <a:r>
              <a:rPr lang="en-US" dirty="0" err="1" smtClean="0"/>
              <a:t>scatterplot</a:t>
            </a:r>
            <a:r>
              <a:rPr lang="en-US" dirty="0" smtClean="0"/>
              <a:t> of data first.</a:t>
            </a:r>
          </a:p>
          <a:p>
            <a:r>
              <a:rPr lang="en-US" dirty="0" smtClean="0"/>
              <a:t>Be leery of regressions on summaries</a:t>
            </a:r>
          </a:p>
          <a:p>
            <a:pPr lvl="1"/>
            <a:r>
              <a:rPr lang="en-US" dirty="0" smtClean="0"/>
              <a:t>Summaries remove data, scatter, outliers… can’t trust them on their own!  </a:t>
            </a:r>
            <a:r>
              <a:rPr lang="en-US" i="1" dirty="0" smtClean="0"/>
              <a:t>Remember Simpson’s Paradox?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found y-hat… how do I find x-hat?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/>
          <a:lstStyle/>
          <a:p>
            <a:r>
              <a:rPr lang="en-US" dirty="0" smtClean="0"/>
              <a:t>Caution: Regression for y from x ≠ regression for x from y</a:t>
            </a:r>
          </a:p>
          <a:p>
            <a:endParaRPr lang="en-US" dirty="0"/>
          </a:p>
          <a:p>
            <a:r>
              <a:rPr lang="en-US" dirty="0" smtClean="0"/>
              <a:t>What is transferrable from my regression?</a:t>
            </a:r>
          </a:p>
          <a:p>
            <a:pPr lvl="1"/>
            <a:r>
              <a:rPr lang="en-US" dirty="0" smtClean="0"/>
              <a:t>If r = 1			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If r doesn’t = 1			</a:t>
            </a:r>
            <a:r>
              <a:rPr lang="en-US" dirty="0" smtClean="0">
                <a:sym typeface="Wingdings" pitchFamily="2" charset="2"/>
              </a:rPr>
              <a:t>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Given: </a:t>
            </a:r>
            <a:r>
              <a:rPr lang="en-US" dirty="0" smtClean="0"/>
              <a:t>y-hat </a:t>
            </a:r>
            <a:r>
              <a:rPr lang="en-US" dirty="0" smtClean="0"/>
              <a:t>= -364 + 7.29 x	(regression line)</a:t>
            </a:r>
          </a:p>
          <a:p>
            <a:pPr>
              <a:buNone/>
            </a:pPr>
            <a:r>
              <a:rPr lang="en-US" dirty="0"/>
              <a:t>r</a:t>
            </a:r>
            <a:r>
              <a:rPr lang="en-US" dirty="0" smtClean="0"/>
              <a:t> = 0.752</a:t>
            </a:r>
          </a:p>
          <a:p>
            <a:pPr>
              <a:buNone/>
            </a:pPr>
            <a:r>
              <a:rPr lang="en-US" dirty="0" err="1" smtClean="0"/>
              <a:t>mean</a:t>
            </a:r>
            <a:r>
              <a:rPr lang="en-US" baseline="-25000" dirty="0" err="1" smtClean="0"/>
              <a:t>x</a:t>
            </a:r>
            <a:r>
              <a:rPr lang="en-US" dirty="0" smtClean="0"/>
              <a:t> = 70.96		</a:t>
            </a:r>
            <a:r>
              <a:rPr lang="en-US" dirty="0" err="1" smtClean="0"/>
              <a:t>s</a:t>
            </a:r>
            <a:r>
              <a:rPr lang="en-US" baseline="-25000" dirty="0" err="1" smtClean="0"/>
              <a:t>x</a:t>
            </a:r>
            <a:r>
              <a:rPr lang="en-US" dirty="0" smtClean="0"/>
              <a:t> = 2.17</a:t>
            </a:r>
          </a:p>
          <a:p>
            <a:pPr>
              <a:buNone/>
            </a:pPr>
            <a:r>
              <a:rPr lang="en-US" dirty="0" err="1"/>
              <a:t>m</a:t>
            </a:r>
            <a:r>
              <a:rPr lang="en-US" dirty="0" err="1" smtClean="0"/>
              <a:t>ean</a:t>
            </a:r>
            <a:r>
              <a:rPr lang="en-US" baseline="-25000" dirty="0" err="1" smtClean="0"/>
              <a:t>y</a:t>
            </a:r>
            <a:r>
              <a:rPr lang="en-US" dirty="0" smtClean="0"/>
              <a:t> = 153.6 		</a:t>
            </a:r>
            <a:r>
              <a:rPr lang="en-US" dirty="0" err="1" smtClean="0"/>
              <a:t>S</a:t>
            </a:r>
            <a:r>
              <a:rPr lang="en-US" baseline="-25000" dirty="0" err="1" smtClean="0"/>
              <a:t>y</a:t>
            </a:r>
            <a:r>
              <a:rPr lang="en-US" dirty="0" smtClean="0"/>
              <a:t> = 21.05	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Want to regress oppositely and make </a:t>
            </a:r>
            <a:r>
              <a:rPr lang="en-US" dirty="0" smtClean="0"/>
              <a:t>x-hat </a:t>
            </a:r>
            <a:r>
              <a:rPr lang="en-US" dirty="0" smtClean="0"/>
              <a:t>= slope(y) + b.  Equation to use?	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Given: </a:t>
            </a:r>
            <a:r>
              <a:rPr lang="en-US" dirty="0" smtClean="0"/>
              <a:t>y-hat </a:t>
            </a:r>
            <a:r>
              <a:rPr lang="en-US" dirty="0" smtClean="0"/>
              <a:t>= -364 + 7.29 x	(regression line)</a:t>
            </a:r>
          </a:p>
          <a:p>
            <a:pPr>
              <a:buNone/>
            </a:pPr>
            <a:r>
              <a:rPr lang="en-US" dirty="0"/>
              <a:t>r</a:t>
            </a:r>
            <a:r>
              <a:rPr lang="en-US" dirty="0" smtClean="0"/>
              <a:t> = 0.752</a:t>
            </a:r>
          </a:p>
          <a:p>
            <a:pPr>
              <a:buNone/>
            </a:pPr>
            <a:r>
              <a:rPr lang="en-US" dirty="0" err="1" smtClean="0"/>
              <a:t>mean</a:t>
            </a:r>
            <a:r>
              <a:rPr lang="en-US" baseline="-25000" dirty="0" err="1" smtClean="0"/>
              <a:t>x</a:t>
            </a:r>
            <a:r>
              <a:rPr lang="en-US" dirty="0" smtClean="0"/>
              <a:t> = 70.96		</a:t>
            </a:r>
            <a:r>
              <a:rPr lang="en-US" dirty="0" err="1" smtClean="0"/>
              <a:t>s</a:t>
            </a:r>
            <a:r>
              <a:rPr lang="en-US" baseline="-25000" dirty="0" err="1" smtClean="0"/>
              <a:t>x</a:t>
            </a:r>
            <a:r>
              <a:rPr lang="en-US" dirty="0" smtClean="0"/>
              <a:t> = 2.17</a:t>
            </a:r>
          </a:p>
          <a:p>
            <a:pPr>
              <a:buNone/>
            </a:pPr>
            <a:r>
              <a:rPr lang="en-US" dirty="0" err="1"/>
              <a:t>m</a:t>
            </a:r>
            <a:r>
              <a:rPr lang="en-US" dirty="0" err="1" smtClean="0"/>
              <a:t>ean</a:t>
            </a:r>
            <a:r>
              <a:rPr lang="en-US" baseline="-25000" dirty="0" err="1" smtClean="0"/>
              <a:t>y</a:t>
            </a:r>
            <a:r>
              <a:rPr lang="en-US" dirty="0" smtClean="0"/>
              <a:t> = 153.6 		</a:t>
            </a:r>
            <a:r>
              <a:rPr lang="en-US" dirty="0" err="1" smtClean="0"/>
              <a:t>S</a:t>
            </a:r>
            <a:r>
              <a:rPr lang="en-US" baseline="-25000" dirty="0" err="1" smtClean="0"/>
              <a:t>y</a:t>
            </a:r>
            <a:r>
              <a:rPr lang="en-US" dirty="0" smtClean="0"/>
              <a:t> = 21.05	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Want to regress oppositely and make </a:t>
            </a:r>
            <a:r>
              <a:rPr lang="en-US" dirty="0" smtClean="0"/>
              <a:t>x-hat </a:t>
            </a:r>
            <a:r>
              <a:rPr lang="en-US" dirty="0" smtClean="0"/>
              <a:t>= slope(y) + b.  Equation to use?	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slope = r*</a:t>
            </a:r>
            <a:r>
              <a:rPr lang="en-US" dirty="0" err="1" smtClean="0"/>
              <a:t>s</a:t>
            </a:r>
            <a:r>
              <a:rPr lang="en-US" baseline="-25000" dirty="0" err="1" smtClean="0"/>
              <a:t>x</a:t>
            </a:r>
            <a:r>
              <a:rPr lang="en-US" dirty="0" smtClean="0"/>
              <a:t>/</a:t>
            </a:r>
            <a:r>
              <a:rPr lang="en-US" dirty="0" err="1" smtClean="0"/>
              <a:t>s</a:t>
            </a:r>
            <a:r>
              <a:rPr lang="en-US" baseline="-25000" dirty="0" err="1" smtClean="0"/>
              <a:t>y</a:t>
            </a:r>
            <a:r>
              <a:rPr lang="en-US" dirty="0" smtClean="0"/>
              <a:t>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41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Medical records indicate that people with more education tend to live longer; the correlation is 0.58.  The slope of the linear model that predicts </a:t>
            </a:r>
            <a:r>
              <a:rPr lang="en-US" i="1" dirty="0" smtClean="0"/>
              <a:t>lifespan</a:t>
            </a:r>
            <a:r>
              <a:rPr lang="en-US" dirty="0" smtClean="0"/>
              <a:t> from </a:t>
            </a:r>
            <a:r>
              <a:rPr lang="en-US" i="1" dirty="0" smtClean="0"/>
              <a:t>years of education</a:t>
            </a:r>
            <a:r>
              <a:rPr lang="en-US" dirty="0" smtClean="0"/>
              <a:t> suggests that on average people tend to live 0.75 extra years for each additional year of education they have.  The slope of the line that would predict </a:t>
            </a:r>
            <a:r>
              <a:rPr lang="en-US" i="1" dirty="0" smtClean="0"/>
              <a:t>years of education</a:t>
            </a:r>
            <a:r>
              <a:rPr lang="en-US" dirty="0" smtClean="0"/>
              <a:t> from </a:t>
            </a:r>
            <a:r>
              <a:rPr lang="en-US" i="1" dirty="0" smtClean="0"/>
              <a:t>lifespan</a:t>
            </a:r>
            <a:r>
              <a:rPr lang="en-US" dirty="0" smtClean="0"/>
              <a:t> is what?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Influence, leverage, and residuals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Leverage: related to distance from x-bar</a:t>
            </a:r>
          </a:p>
          <a:p>
            <a:r>
              <a:rPr lang="en-US" dirty="0" smtClean="0"/>
              <a:t>Influence: removing it </a:t>
            </a:r>
            <a:r>
              <a:rPr lang="en-US" dirty="0" smtClean="0">
                <a:sym typeface="Wingdings" pitchFamily="2" charset="2"/>
              </a:rPr>
              <a:t> changed model</a:t>
            </a:r>
          </a:p>
          <a:p>
            <a:r>
              <a:rPr lang="en-US" dirty="0" smtClean="0">
                <a:sym typeface="Wingdings" pitchFamily="2" charset="2"/>
              </a:rPr>
              <a:t>Residual: rel. to distance from y-hat</a:t>
            </a:r>
          </a:p>
          <a:p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What would be a point that has high leverage but low influence and low residual?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What is a point with low leverage but high influence?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(Should be able to work with all combinations for all 3 of high and low.)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422</Words>
  <Application>Microsoft Office PowerPoint</Application>
  <PresentationFormat>On-screen Show (4:3)</PresentationFormat>
  <Paragraphs>59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Office Theme</vt:lpstr>
      <vt:lpstr>Ch 9 / new equations and relationships</vt:lpstr>
      <vt:lpstr>Cautions…</vt:lpstr>
      <vt:lpstr>I found y-hat… how do I find x-hat?</vt:lpstr>
      <vt:lpstr>Example</vt:lpstr>
      <vt:lpstr>Example</vt:lpstr>
      <vt:lpstr>Example 2</vt:lpstr>
      <vt:lpstr>Influence, leverage, and residuals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 9 / new equations and relationships</dc:title>
  <dc:creator>debbie_frazier</dc:creator>
  <cp:lastModifiedBy>Frazier, Debbie</cp:lastModifiedBy>
  <cp:revision>5</cp:revision>
  <dcterms:created xsi:type="dcterms:W3CDTF">2015-09-28T14:32:42Z</dcterms:created>
  <dcterms:modified xsi:type="dcterms:W3CDTF">2016-09-23T22:34:04Z</dcterms:modified>
</cp:coreProperties>
</file>