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6" r:id="rId5"/>
    <p:sldId id="260" r:id="rId6"/>
    <p:sldId id="261" r:id="rId7"/>
    <p:sldId id="262" r:id="rId8"/>
    <p:sldId id="268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806" autoAdjust="0"/>
  </p:normalViewPr>
  <p:slideViewPr>
    <p:cSldViewPr>
      <p:cViewPr varScale="1">
        <p:scale>
          <a:sx n="54" d="100"/>
          <a:sy n="54" d="100"/>
        </p:scale>
        <p:origin x="-1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A9F4C-FF79-4724-B003-CE9CB17F1A12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62F4F-AEAC-4F2C-B626-6A7C328DE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Randomness</a:t>
            </a:r>
            <a:r>
              <a:rPr lang="en-US" baseline="0" dirty="0" smtClean="0"/>
              <a:t> Condition, 2. Independence or 10% Condition, 3. Success/Failure Condition (</a:t>
            </a:r>
            <a:r>
              <a:rPr lang="en-US" baseline="0" dirty="0" err="1" smtClean="0"/>
              <a:t>np</a:t>
            </a:r>
            <a:r>
              <a:rPr lang="en-US" u="sng" baseline="0" dirty="0" smtClean="0"/>
              <a:t>&gt;</a:t>
            </a:r>
            <a:r>
              <a:rPr lang="en-US" u="none" baseline="0" dirty="0" smtClean="0"/>
              <a:t> 10, </a:t>
            </a:r>
            <a:r>
              <a:rPr lang="en-US" u="none" baseline="0" dirty="0" err="1" smtClean="0"/>
              <a:t>nq</a:t>
            </a:r>
            <a:r>
              <a:rPr lang="en-US" u="none" baseline="0" dirty="0" smtClean="0"/>
              <a:t> </a:t>
            </a:r>
            <a:r>
              <a:rPr lang="en-US" u="sng" baseline="0" dirty="0" smtClean="0"/>
              <a:t>&gt;</a:t>
            </a:r>
            <a:r>
              <a:rPr lang="en-US" u="none" baseline="0" dirty="0" smtClean="0"/>
              <a:t> 10);</a:t>
            </a:r>
          </a:p>
          <a:p>
            <a:pPr marL="228600" indent="-228600">
              <a:buNone/>
            </a:pPr>
            <a:r>
              <a:rPr lang="en-US" u="none" baseline="0" dirty="0" smtClean="0"/>
              <a:t>1. Plausible Independence Condition, 2. Randomness Condition, 3. 10% Condition, 4. Success/Failure Condition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62F4F-AEAC-4F2C-B626-6A7C328DE95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 =</a:t>
            </a:r>
            <a:r>
              <a:rPr lang="en-US" baseline="0" dirty="0" smtClean="0"/>
              <a:t> P-value</a:t>
            </a:r>
          </a:p>
          <a:p>
            <a:r>
              <a:rPr lang="en-US" baseline="0" dirty="0" smtClean="0"/>
              <a:t>Discussion of wanting to know more about plants should come up.  Students should want to know the SD of the </a:t>
            </a:r>
            <a:r>
              <a:rPr lang="en-US" baseline="0" dirty="0" err="1" smtClean="0"/>
              <a:t>SproutIt</a:t>
            </a:r>
            <a:r>
              <a:rPr lang="en-US" baseline="0" dirty="0" smtClean="0"/>
              <a:t> height.  Students may ask if there is a reasonable cut-off for probability.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62F4F-AEAC-4F2C-B626-6A7C328DE95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Note that n stinks</a:t>
            </a:r>
            <a:r>
              <a:rPr lang="en-US" baseline="0" dirty="0" smtClean="0"/>
              <a:t> – if aspirin doesn’t help, p = 0.5 and </a:t>
            </a:r>
            <a:r>
              <a:rPr lang="en-US" baseline="0" dirty="0" err="1" smtClean="0"/>
              <a:t>pn</a:t>
            </a:r>
            <a:r>
              <a:rPr lang="en-US" baseline="0" dirty="0" smtClean="0"/>
              <a:t> = 6, </a:t>
            </a:r>
            <a:r>
              <a:rPr lang="en-US" baseline="0" dirty="0" err="1" smtClean="0"/>
              <a:t>qn</a:t>
            </a:r>
            <a:r>
              <a:rPr lang="en-US" baseline="0" dirty="0" smtClean="0"/>
              <a:t> = 6.  Can’t make a null model that follows 3 required conditions.  Unable to reject null hypothesis.  Even if study was designed with an adequate n, 32% of the time, there is some kind of blood change (unclear metrics and model), so we could advise the research team to use sound design principles to try again.</a:t>
            </a:r>
          </a:p>
          <a:p>
            <a:r>
              <a:rPr lang="en-US" baseline="0" dirty="0" smtClean="0"/>
              <a:t>2. H0: proportion of patients experiencing relief =75%</a:t>
            </a:r>
          </a:p>
          <a:p>
            <a:r>
              <a:rPr lang="en-US" baseline="0" dirty="0" smtClean="0"/>
              <a:t>3. Strong evidence against H0.  Reject H0 and conclude that new drug gives relief to more than 75% of patients.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62F4F-AEAC-4F2C-B626-6A7C328DE95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N(0.5,</a:t>
            </a:r>
            <a:r>
              <a:rPr lang="en-US" baseline="0" dirty="0" smtClean="0"/>
              <a:t> 0.05)</a:t>
            </a:r>
          </a:p>
          <a:p>
            <a:r>
              <a:rPr lang="en-US" baseline="0" dirty="0" smtClean="0"/>
              <a:t>z = (0.4 – 0.5)/0.05 = -2; P=2P(z&lt;-2) = 0.0228; 2P = 0.0456</a:t>
            </a:r>
          </a:p>
          <a:p>
            <a:r>
              <a:rPr lang="en-US" baseline="0" dirty="0" smtClean="0"/>
              <a:t>If the proportion of people liking each type of mashed potato was the same, then the observed proportion would occur 4.56% of the time.</a:t>
            </a:r>
          </a:p>
          <a:p>
            <a:r>
              <a:rPr lang="en-US" dirty="0" smtClean="0"/>
              <a:t>I</a:t>
            </a:r>
            <a:r>
              <a:rPr lang="en-US" baseline="0" dirty="0" smtClean="0"/>
              <a:t> reject the null </a:t>
            </a:r>
            <a:r>
              <a:rPr lang="en-US" baseline="0" dirty="0" smtClean="0"/>
              <a:t>hypothesis because the p-value, 4.56% is so low; </a:t>
            </a:r>
            <a:r>
              <a:rPr lang="en-US" baseline="0" dirty="0" smtClean="0"/>
              <a:t>the proportion of people preferring each kind of potato is not the same.  I might explore if one kind of potato dish is liked more than the other.</a:t>
            </a:r>
          </a:p>
          <a:p>
            <a:r>
              <a:rPr lang="en-US" baseline="0" dirty="0" smtClean="0"/>
              <a:t>The CI based on the model provides more evidence for the conclusion I stated.  0.4 falls outside the 95% CI when the null model is assumed true; the CI is (____, _____)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Alternatively, but perhaps not so helpful in my argument: If I assume a new model based on the sample (and not the null model), working </a:t>
            </a:r>
            <a:r>
              <a:rPr lang="en-US" baseline="0" dirty="0" smtClean="0"/>
              <a:t>with N(0.4, 0.049) for CI question:</a:t>
            </a:r>
          </a:p>
          <a:p>
            <a:r>
              <a:rPr lang="en-US" baseline="0" dirty="0" smtClean="0"/>
              <a:t>For 95%, 1.96SE = 0.09604</a:t>
            </a:r>
          </a:p>
          <a:p>
            <a:r>
              <a:rPr lang="en-US" baseline="0" dirty="0" smtClean="0"/>
              <a:t>0.4 </a:t>
            </a:r>
            <a:r>
              <a:rPr lang="en-US" u="sng" baseline="0" dirty="0" smtClean="0"/>
              <a:t>+</a:t>
            </a:r>
            <a:r>
              <a:rPr lang="en-US" u="none" baseline="0" dirty="0" smtClean="0"/>
              <a:t> 0.096</a:t>
            </a:r>
            <a:endParaRPr lang="en-US" u="sng" baseline="0" dirty="0" smtClean="0"/>
          </a:p>
          <a:p>
            <a:r>
              <a:rPr lang="en-US" baseline="0" dirty="0" smtClean="0"/>
              <a:t>I am 95% confident that between 30.4% and 49.6% people prefer </a:t>
            </a:r>
            <a:r>
              <a:rPr lang="en-US" baseline="0" dirty="0" err="1" smtClean="0"/>
              <a:t>reconst</a:t>
            </a:r>
            <a:r>
              <a:rPr lang="en-US" baseline="0" dirty="0" smtClean="0"/>
              <a:t>. potato flakes.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62F4F-AEAC-4F2C-B626-6A7C328DE95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x=40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62F4F-AEAC-4F2C-B626-6A7C328DE95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E211-D383-44EB-A218-3015B9261C6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14F3-2347-493E-824F-CA8E3B8BF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E211-D383-44EB-A218-3015B9261C6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14F3-2347-493E-824F-CA8E3B8BF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E211-D383-44EB-A218-3015B9261C6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14F3-2347-493E-824F-CA8E3B8BF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E211-D383-44EB-A218-3015B9261C6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14F3-2347-493E-824F-CA8E3B8BF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E211-D383-44EB-A218-3015B9261C6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14F3-2347-493E-824F-CA8E3B8BF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E211-D383-44EB-A218-3015B9261C6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14F3-2347-493E-824F-CA8E3B8BF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E211-D383-44EB-A218-3015B9261C6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14F3-2347-493E-824F-CA8E3B8BF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E211-D383-44EB-A218-3015B9261C6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14F3-2347-493E-824F-CA8E3B8BF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E211-D383-44EB-A218-3015B9261C6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14F3-2347-493E-824F-CA8E3B8BF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E211-D383-44EB-A218-3015B9261C6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14F3-2347-493E-824F-CA8E3B8BF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E211-D383-44EB-A218-3015B9261C6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14F3-2347-493E-824F-CA8E3B8BF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0E211-D383-44EB-A218-3015B9261C6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A14F3-2347-493E-824F-CA8E3B8BF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20: Testing Hypotheses About Proportions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(Halfway through Unit 5 in AP Statistics)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STAT TESTS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5: 1-Prop </a:t>
            </a:r>
            <a:r>
              <a:rPr lang="en-US" dirty="0" err="1" smtClean="0"/>
              <a:t>Ztest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P0	</a:t>
            </a:r>
            <a:r>
              <a:rPr lang="en-US" i="1" dirty="0" smtClean="0"/>
              <a:t>enter H0’s proportion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x	</a:t>
            </a:r>
            <a:r>
              <a:rPr lang="en-US" i="1" dirty="0" smtClean="0"/>
              <a:t>enter observed number (not a proportion)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n	</a:t>
            </a:r>
            <a:r>
              <a:rPr lang="en-US" i="1" dirty="0" smtClean="0"/>
              <a:t>enter sample size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use arrow keys to select correct Ha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Try it for the prior study!  What is x?  What is p-value?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</a:t>
            </a:r>
            <a:r>
              <a:rPr lang="en-US" strike="sngStrike" dirty="0" smtClean="0"/>
              <a:t>Proving</a:t>
            </a:r>
            <a:r>
              <a:rPr lang="en-US" dirty="0" smtClean="0"/>
              <a:t>?</a:t>
            </a:r>
            <a:r>
              <a:rPr lang="en-US" baseline="-25000" dirty="0" smtClean="0">
                <a:sym typeface="Wingdings" pitchFamily="2" charset="2"/>
              </a:rPr>
              <a:t> bad word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Hypothesis = Conjecture we assume is true</a:t>
            </a:r>
          </a:p>
          <a:p>
            <a:pPr lvl="1"/>
            <a:r>
              <a:rPr lang="en-US" dirty="0" smtClean="0"/>
              <a:t>Data consistent w </a:t>
            </a:r>
            <a:r>
              <a:rPr lang="en-US" dirty="0"/>
              <a:t>H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Fail to Reject H  (support, retain)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Data inconsistent w H  Reject H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What is consistent enough?  Use Probability (P-value)!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P-value high </a:t>
            </a:r>
            <a:r>
              <a:rPr lang="en-US" dirty="0" smtClean="0">
                <a:sym typeface="Wingdings" pitchFamily="2" charset="2"/>
              </a:rPr>
              <a:t> Fail to reject H</a:t>
            </a:r>
          </a:p>
          <a:p>
            <a:pPr lvl="1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P-value low  Reject H</a:t>
            </a:r>
          </a:p>
          <a:p>
            <a:pPr lvl="1">
              <a:buNone/>
            </a:pPr>
            <a:endParaRPr lang="en-US" dirty="0">
              <a:sym typeface="Wingdings" pitchFamily="2" charset="2"/>
            </a:endParaRP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Careful!  We are still inferring.  We can not be certain.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Hypotheses Types</a:t>
            </a:r>
            <a:br>
              <a:rPr lang="en-US" dirty="0" smtClean="0"/>
            </a:br>
            <a:r>
              <a:rPr lang="en-US" sz="2400" i="1" dirty="0" smtClean="0"/>
              <a:t>Note: Hs get written BEFORE the study is performed! No design bias!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Null Hypothesis = H</a:t>
            </a:r>
            <a:r>
              <a:rPr lang="en-US" baseline="-25000" dirty="0" smtClean="0"/>
              <a:t>0</a:t>
            </a:r>
          </a:p>
          <a:p>
            <a:pPr lvl="1"/>
            <a:r>
              <a:rPr lang="en-US" dirty="0" smtClean="0"/>
              <a:t>Assume this is true when you begin study</a:t>
            </a:r>
          </a:p>
          <a:p>
            <a:pPr lvl="1"/>
            <a:r>
              <a:rPr lang="en-US" dirty="0" smtClean="0"/>
              <a:t>“Ordinary state of affairs”</a:t>
            </a:r>
          </a:p>
          <a:p>
            <a:pPr lvl="1"/>
            <a:r>
              <a:rPr lang="en-US" dirty="0" smtClean="0"/>
              <a:t>Specify parameter and its value</a:t>
            </a:r>
          </a:p>
          <a:p>
            <a:pPr lvl="2"/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 : parameter = hypothesized value</a:t>
            </a:r>
          </a:p>
          <a:p>
            <a:pPr lvl="1"/>
            <a:r>
              <a:rPr lang="en-US" dirty="0" smtClean="0"/>
              <a:t>Helps us define a null model to use for evaluating data</a:t>
            </a:r>
          </a:p>
          <a:p>
            <a:r>
              <a:rPr lang="en-US" dirty="0" smtClean="0"/>
              <a:t>Alternative Hypothesis = H</a:t>
            </a:r>
            <a:r>
              <a:rPr lang="en-US" baseline="-25000" dirty="0" smtClean="0"/>
              <a:t>a</a:t>
            </a:r>
          </a:p>
          <a:p>
            <a:pPr lvl="1"/>
            <a:r>
              <a:rPr lang="en-US" dirty="0" smtClean="0"/>
              <a:t>“Unusual” state of affairs – what you’d like to show is true</a:t>
            </a:r>
          </a:p>
          <a:p>
            <a:pPr lvl="1"/>
            <a:r>
              <a:rPr lang="en-US" dirty="0" smtClean="0"/>
              <a:t>Same parameter, diff value (often a range)</a:t>
            </a:r>
          </a:p>
          <a:p>
            <a:pPr lvl="2"/>
            <a:r>
              <a:rPr lang="en-US" dirty="0" smtClean="0"/>
              <a:t>H</a:t>
            </a:r>
            <a:r>
              <a:rPr lang="en-US" baseline="-25000" dirty="0"/>
              <a:t>a</a:t>
            </a:r>
            <a:r>
              <a:rPr lang="en-US" dirty="0" smtClean="0"/>
              <a:t> : parameter &lt; hypothesized value</a:t>
            </a:r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Z-tests (t-tests later)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Sampling distribution models for proportions </a:t>
            </a:r>
            <a:r>
              <a:rPr lang="en-US" dirty="0" smtClean="0">
                <a:sym typeface="Wingdings" pitchFamily="2" charset="2"/>
              </a:rPr>
              <a:t> P-values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Using this Normal model (check your conditions!), when we calc P, we call this a </a:t>
            </a:r>
            <a:r>
              <a:rPr lang="en-US" b="1" i="1" dirty="0">
                <a:sym typeface="Wingdings" pitchFamily="2" charset="2"/>
              </a:rPr>
              <a:t>o</a:t>
            </a:r>
            <a:r>
              <a:rPr lang="en-US" b="1" i="1" dirty="0" smtClean="0">
                <a:sym typeface="Wingdings" pitchFamily="2" charset="2"/>
              </a:rPr>
              <a:t>ne-proportion z-test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smtClean="0">
                <a:sym typeface="Wingdings" pitchFamily="2" charset="2"/>
              </a:rPr>
              <a:t>Normal model for proportions requires conditions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2.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3.</a:t>
            </a:r>
          </a:p>
          <a:p>
            <a:r>
              <a:rPr lang="en-US" dirty="0" smtClean="0">
                <a:sym typeface="Wingdings" pitchFamily="2" charset="2"/>
              </a:rPr>
              <a:t>Z-test requires conditions from one-proportion z-interval.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2.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3.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4.</a:t>
            </a:r>
          </a:p>
          <a:p>
            <a:pPr lvl="1">
              <a:buNone/>
            </a:pPr>
            <a:endParaRPr lang="en-US" dirty="0">
              <a:sym typeface="Wingdings" pitchFamily="2" charset="2"/>
            </a:endParaRPr>
          </a:p>
          <a:p>
            <a:pPr lvl="1">
              <a:buNone/>
            </a:pPr>
            <a:r>
              <a:rPr lang="en-US" i="1" dirty="0" smtClean="0">
                <a:sym typeface="Wingdings" pitchFamily="2" charset="2"/>
              </a:rPr>
              <a:t>How are these lists different?  Do I need to check for 7 things? NO!</a:t>
            </a:r>
            <a:endParaRPr lang="en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Claim: </a:t>
            </a:r>
            <a:r>
              <a:rPr lang="en-US" dirty="0" err="1" smtClean="0"/>
              <a:t>SproutIt</a:t>
            </a:r>
            <a:r>
              <a:rPr lang="en-US" dirty="0" smtClean="0"/>
              <a:t> improves germination</a:t>
            </a:r>
            <a:r>
              <a:rPr lang="en-US" dirty="0" smtClean="0"/>
              <a:t>.  Know </a:t>
            </a:r>
            <a:r>
              <a:rPr lang="en-US" dirty="0" smtClean="0"/>
              <a:t>that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water</a:t>
            </a:r>
            <a:r>
              <a:rPr lang="en-US" dirty="0" smtClean="0"/>
              <a:t>(0.67, 0.047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 :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SproutIt</a:t>
            </a:r>
            <a:r>
              <a:rPr lang="en-US" dirty="0" smtClean="0"/>
              <a:t> = 0.67</a:t>
            </a:r>
            <a:endParaRPr lang="en-US" baseline="-25000" dirty="0" smtClean="0"/>
          </a:p>
          <a:p>
            <a:r>
              <a:rPr lang="en-US" dirty="0" smtClean="0"/>
              <a:t>H</a:t>
            </a:r>
            <a:r>
              <a:rPr lang="en-US" baseline="-25000" dirty="0" smtClean="0"/>
              <a:t>a</a:t>
            </a:r>
            <a:r>
              <a:rPr lang="en-US" dirty="0" smtClean="0"/>
              <a:t> :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SproutIt</a:t>
            </a:r>
            <a:r>
              <a:rPr lang="en-US" dirty="0" smtClean="0"/>
              <a:t> &gt; </a:t>
            </a:r>
            <a:r>
              <a:rPr lang="en-US" dirty="0" smtClean="0"/>
              <a:t>0.67</a:t>
            </a:r>
            <a:endParaRPr lang="en-US" dirty="0" smtClean="0"/>
          </a:p>
          <a:p>
            <a:r>
              <a:rPr lang="en-US" i="1" dirty="0" smtClean="0"/>
              <a:t>Note: This is a </a:t>
            </a:r>
            <a:r>
              <a:rPr lang="en-US" b="1" i="1" dirty="0" smtClean="0"/>
              <a:t>one-sided alternative</a:t>
            </a:r>
            <a:r>
              <a:rPr lang="en-US" i="1" dirty="0" smtClean="0"/>
              <a:t>; we are interested in the P of data being on one side of the null model</a:t>
            </a:r>
            <a:r>
              <a:rPr lang="en-US" i="1" dirty="0" smtClean="0"/>
              <a:t>.</a:t>
            </a:r>
            <a:endParaRPr lang="en-US" dirty="0" smtClean="0"/>
          </a:p>
          <a:p>
            <a:r>
              <a:rPr lang="en-US" dirty="0" smtClean="0"/>
              <a:t>Study</a:t>
            </a:r>
            <a:r>
              <a:rPr lang="en-US" dirty="0" smtClean="0"/>
              <a:t>: 100 seeds with </a:t>
            </a:r>
            <a:r>
              <a:rPr lang="en-US" dirty="0" err="1" smtClean="0"/>
              <a:t>SproutIt</a:t>
            </a:r>
            <a:r>
              <a:rPr lang="en-US" dirty="0" smtClean="0"/>
              <a:t> applied in water per box </a:t>
            </a:r>
            <a:r>
              <a:rPr lang="en-US" dirty="0" smtClean="0"/>
              <a:t>directions (in the same way prior studies with water were conducted).  Completely </a:t>
            </a:r>
            <a:r>
              <a:rPr lang="en-US" dirty="0" smtClean="0"/>
              <a:t>random study.  </a:t>
            </a:r>
            <a:r>
              <a:rPr lang="en-US" dirty="0" smtClean="0"/>
              <a:t>70 seeds sprout.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Assuming </a:t>
            </a: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, what is P of seeing this proportion sprout?  What is the P-value?  How do we feel about rejecting or failing to reject Hs?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Cut-Offs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results plausible given H</a:t>
            </a:r>
            <a:r>
              <a:rPr lang="en-US" baseline="-25000" dirty="0" smtClean="0"/>
              <a:t>0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Some error is inevitable</a:t>
            </a:r>
          </a:p>
          <a:p>
            <a:pPr lvl="2"/>
            <a:r>
              <a:rPr lang="en-US" dirty="0" smtClean="0"/>
              <a:t>Natural variation  </a:t>
            </a:r>
            <a:r>
              <a:rPr lang="en-US" dirty="0" smtClean="0">
                <a:sym typeface="Wingdings" pitchFamily="2" charset="2"/>
              </a:rPr>
              <a:t> should want to talk about SD</a:t>
            </a:r>
            <a:endParaRPr lang="en-US" dirty="0" smtClean="0"/>
          </a:p>
          <a:p>
            <a:pPr lvl="2"/>
            <a:r>
              <a:rPr lang="en-US" dirty="0" smtClean="0"/>
              <a:t>Chance</a:t>
            </a:r>
          </a:p>
          <a:p>
            <a:r>
              <a:rPr lang="en-US" dirty="0" smtClean="0"/>
              <a:t>How unlikely or likely?</a:t>
            </a:r>
          </a:p>
          <a:p>
            <a:endParaRPr lang="en-US" dirty="0" smtClean="0"/>
          </a:p>
          <a:p>
            <a:r>
              <a:rPr lang="en-US" dirty="0" smtClean="0"/>
              <a:t>No set cut-off.  It should be based on prior information about context in question.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1. A research team wants to know if aspirin helps thin blood.  H</a:t>
            </a:r>
            <a:r>
              <a:rPr lang="en-US" baseline="-25000" dirty="0" smtClean="0"/>
              <a:t>0</a:t>
            </a:r>
            <a:r>
              <a:rPr lang="en-US" dirty="0" smtClean="0"/>
              <a:t> says it doesn’t.  They test 12 patients, observe the proportion with thinner blood, and get a P-value of 0.32.  They proclaim that aspirin doesn’t work.  What do you say?  (Hint: consider the null model and your assumptions)</a:t>
            </a:r>
          </a:p>
          <a:p>
            <a:pPr>
              <a:buNone/>
            </a:pPr>
            <a:r>
              <a:rPr lang="en-US" dirty="0" smtClean="0"/>
              <a:t>2. An allergy drug has been tested and found to give relief to 75% of the patients in a large clinical trial.  Now the scientists want to see if the new improved version works even better.  What would the H</a:t>
            </a:r>
            <a:r>
              <a:rPr lang="en-US" baseline="-25000" dirty="0" smtClean="0"/>
              <a:t>0</a:t>
            </a:r>
            <a:r>
              <a:rPr lang="en-US" dirty="0" smtClean="0"/>
              <a:t> be?</a:t>
            </a:r>
          </a:p>
          <a:p>
            <a:pPr>
              <a:buNone/>
            </a:pPr>
            <a:r>
              <a:rPr lang="en-US" dirty="0" smtClean="0"/>
              <a:t>3. The new drug is tested and the P-value is 0.0001.  What would you conclude about the new drug?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1. Note that n stinks</a:t>
            </a:r>
            <a:r>
              <a:rPr lang="en-US" baseline="0" dirty="0" smtClean="0"/>
              <a:t> – if aspirin doesn’t help, p = 0.5 and </a:t>
            </a:r>
            <a:r>
              <a:rPr lang="en-US" baseline="0" dirty="0" err="1" smtClean="0"/>
              <a:t>pn</a:t>
            </a:r>
            <a:r>
              <a:rPr lang="en-US" baseline="0" dirty="0" smtClean="0"/>
              <a:t> = 6, </a:t>
            </a:r>
            <a:r>
              <a:rPr lang="en-US" baseline="0" dirty="0" err="1" smtClean="0"/>
              <a:t>qn</a:t>
            </a:r>
            <a:r>
              <a:rPr lang="en-US" baseline="0" dirty="0" smtClean="0"/>
              <a:t> = 6.  Can’t make a null model that follows 3 required conditions.  Unable to reject null hypothesis.  Even if study was designed with an adequate n, 32% of the time, there is some kind of blood change (unclear metrics and model), so we could advise the research team to use sound design principles to try again.</a:t>
            </a:r>
          </a:p>
          <a:p>
            <a:pPr>
              <a:buNone/>
            </a:pPr>
            <a:r>
              <a:rPr lang="en-US" baseline="0" dirty="0" smtClean="0"/>
              <a:t>2. H0: proportion of patients experiencing relief =75%</a:t>
            </a:r>
          </a:p>
          <a:p>
            <a:pPr>
              <a:buNone/>
            </a:pPr>
            <a:r>
              <a:rPr lang="en-US" baseline="0" dirty="0" smtClean="0"/>
              <a:t>3. Strong evidence against H0.  Reject H0 and conclude that new drug gives relief to more than 75% of patients.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Mashed potatoes or reconstituted potato flakes? (Taste test)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H0: proportion people liking </a:t>
            </a:r>
            <a:r>
              <a:rPr lang="en-US" dirty="0" err="1" smtClean="0"/>
              <a:t>reconst</a:t>
            </a:r>
            <a:r>
              <a:rPr lang="en-US" dirty="0" smtClean="0"/>
              <a:t>. Potato flakes = 0.5</a:t>
            </a:r>
          </a:p>
          <a:p>
            <a:r>
              <a:rPr lang="en-US" dirty="0" smtClean="0"/>
              <a:t>Ha: p ≠ 0.5</a:t>
            </a:r>
          </a:p>
          <a:p>
            <a:pPr>
              <a:buNone/>
            </a:pPr>
            <a:r>
              <a:rPr lang="en-US" i="1" dirty="0" smtClean="0"/>
              <a:t>Note: </a:t>
            </a:r>
            <a:r>
              <a:rPr lang="en-US" b="1" i="1" dirty="0" smtClean="0"/>
              <a:t>This is a 2-sided alternative</a:t>
            </a:r>
            <a:r>
              <a:rPr lang="en-US" i="1" dirty="0" smtClean="0"/>
              <a:t>; p &gt; 0.5 and p &lt; 0.5 are included.  Use 2P of one side.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In a completely random study, 100 people tasted both and indicated what they preferred. </a:t>
            </a:r>
          </a:p>
          <a:p>
            <a:r>
              <a:rPr lang="en-US" dirty="0" smtClean="0"/>
              <a:t>Name the null model.</a:t>
            </a:r>
          </a:p>
          <a:p>
            <a:pPr>
              <a:buNone/>
            </a:pPr>
            <a:r>
              <a:rPr lang="en-US" dirty="0" smtClean="0"/>
              <a:t>Proportion of people liking </a:t>
            </a:r>
            <a:r>
              <a:rPr lang="en-US" dirty="0" err="1" smtClean="0"/>
              <a:t>reconst</a:t>
            </a:r>
            <a:r>
              <a:rPr lang="en-US" dirty="0" smtClean="0"/>
              <a:t>. potato flakes was found to be 0.4.</a:t>
            </a:r>
          </a:p>
          <a:p>
            <a:r>
              <a:rPr lang="en-US" dirty="0" smtClean="0"/>
              <a:t>Find P-value and write a conclusion.</a:t>
            </a:r>
          </a:p>
          <a:p>
            <a:r>
              <a:rPr lang="en-US" dirty="0" smtClean="0"/>
              <a:t>Add a 95% CI for this study and state it in a sentence.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10209</TotalTime>
  <Words>1143</Words>
  <Application>Microsoft Office PowerPoint</Application>
  <PresentationFormat>On-screen Show (4:3)</PresentationFormat>
  <Paragraphs>104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Chapter 20: Testing Hypotheses About Proportions</vt:lpstr>
      <vt:lpstr>Hypothesis Proving? bad word</vt:lpstr>
      <vt:lpstr>Hypotheses Types Note: Hs get written BEFORE the study is performed! No design bias!</vt:lpstr>
      <vt:lpstr>Z-tests (t-tests later)</vt:lpstr>
      <vt:lpstr>Example</vt:lpstr>
      <vt:lpstr>Cut-Offs</vt:lpstr>
      <vt:lpstr>More practice</vt:lpstr>
      <vt:lpstr>Practice Answers</vt:lpstr>
      <vt:lpstr>Mashed potatoes or reconstituted potato flakes? (Taste test)</vt:lpstr>
      <vt:lpstr>TI Tips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20: Testing Hypotheses About Proportions</dc:title>
  <dc:creator>debbie_frazier</dc:creator>
  <cp:lastModifiedBy>debbie_frazier</cp:lastModifiedBy>
  <cp:revision>17</cp:revision>
  <dcterms:created xsi:type="dcterms:W3CDTF">2016-01-05T19:27:36Z</dcterms:created>
  <dcterms:modified xsi:type="dcterms:W3CDTF">2016-01-21T14:17:28Z</dcterms:modified>
</cp:coreProperties>
</file>