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7" r:id="rId7"/>
    <p:sldId id="263" r:id="rId8"/>
    <p:sldId id="260" r:id="rId9"/>
    <p:sldId id="261" r:id="rId10"/>
    <p:sldId id="262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9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7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5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6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5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37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6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8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CCD41-84B1-B34B-82F4-A11D9A088EA6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77AD-366A-394C-B23B-88CF67008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15: Probability Rules!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Statistics</a:t>
            </a:r>
          </a:p>
          <a:p>
            <a:r>
              <a:rPr lang="en-US" dirty="0" smtClean="0"/>
              <a:t>Unit 4</a:t>
            </a:r>
          </a:p>
          <a:p>
            <a:r>
              <a:rPr lang="en-US" dirty="0" smtClean="0"/>
              <a:t>Over ½ way through 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7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Gen’l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.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 or marbles: 5 red, 6 yellow.  Drawn marbles ARE NOT replaced.</a:t>
            </a:r>
          </a:p>
          <a:p>
            <a:r>
              <a:rPr lang="en-US" dirty="0" smtClean="0"/>
              <a:t>What is P that you drew 2 red marbles?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smtClean="0"/>
              <a:t>Try it using both formulas to prove to yourself that either work!</a:t>
            </a:r>
          </a:p>
          <a:p>
            <a:pPr lvl="1"/>
            <a:r>
              <a:rPr lang="en-US" dirty="0" smtClean="0"/>
              <a:t>P(A AND B) = P(A) x P(B|A)</a:t>
            </a:r>
          </a:p>
          <a:p>
            <a:pPr lvl="1"/>
            <a:r>
              <a:rPr lang="en-US" dirty="0" smtClean="0"/>
              <a:t>P(A AND B) = P(B) x P(A|B)</a:t>
            </a:r>
          </a:p>
        </p:txBody>
      </p:sp>
    </p:spTree>
    <p:extLst>
      <p:ext uri="{BB962C8B-B14F-4D97-AF65-F5344CB8AC3E}">
        <p14:creationId xmlns:p14="http://schemas.microsoft.com/office/powerpoint/2010/main" val="19704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31925" y="36513"/>
            <a:ext cx="6575425" cy="788987"/>
          </a:xfrm>
        </p:spPr>
        <p:txBody>
          <a:bodyPr/>
          <a:lstStyle/>
          <a:p>
            <a:r>
              <a:rPr lang="en-US" dirty="0" smtClean="0"/>
              <a:t>Tree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3841750"/>
            <a:ext cx="8683625" cy="2905125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dirty="0" smtClean="0"/>
              <a:t>Answering questions about cases not directly on tree is called “Reversing the Conditioning”; tree likely has all numbers you need, but you may need to calculate something new</a:t>
            </a:r>
          </a:p>
          <a:p>
            <a:pPr marL="514350" indent="-457200">
              <a:buFontTx/>
              <a:buChar char="-"/>
            </a:pPr>
            <a:r>
              <a:rPr lang="en-US" dirty="0" smtClean="0"/>
              <a:t>P(A | B) in tree but want P(B|A)</a:t>
            </a:r>
          </a:p>
          <a:p>
            <a:pPr marL="514350" indent="-457200">
              <a:buFontTx/>
              <a:buChar char="-"/>
            </a:pPr>
            <a:r>
              <a:rPr lang="en-US" dirty="0" smtClean="0"/>
              <a:t>P (B | A) = P(A AND B) / P(A)  </a:t>
            </a:r>
            <a:r>
              <a:rPr lang="en-US" dirty="0" smtClean="0">
                <a:sym typeface="Wingdings"/>
              </a:rPr>
              <a:t> probably in tree, but if not...</a:t>
            </a:r>
          </a:p>
          <a:p>
            <a:pPr marL="514350" indent="-457200">
              <a:buFontTx/>
              <a:buChar char="-"/>
            </a:pPr>
            <a:r>
              <a:rPr lang="en-US" dirty="0" err="1" smtClean="0"/>
              <a:t>Bayes’s</a:t>
            </a:r>
            <a:r>
              <a:rPr lang="en-US" dirty="0" smtClean="0"/>
              <a:t> Rule (from Bayesian Statistics):</a:t>
            </a:r>
          </a:p>
          <a:p>
            <a:pPr marL="57150" indent="0">
              <a:buNone/>
            </a:pPr>
            <a:r>
              <a:rPr lang="en-US" dirty="0" smtClean="0"/>
              <a:t>P(B|A) = [P(A|B)P(B)]/[P(A|B)P(B)+P(A|B</a:t>
            </a:r>
            <a:r>
              <a:rPr lang="en-US" baseline="30000" dirty="0" smtClean="0"/>
              <a:t>C</a:t>
            </a:r>
            <a:r>
              <a:rPr lang="en-US" dirty="0" smtClean="0"/>
              <a:t>)P(B</a:t>
            </a:r>
            <a:r>
              <a:rPr lang="en-US" baseline="30000" dirty="0" smtClean="0"/>
              <a:t>C</a:t>
            </a:r>
            <a:r>
              <a:rPr lang="en-US" dirty="0" smtClean="0"/>
              <a:t>)] 	(p. 360)</a:t>
            </a:r>
          </a:p>
          <a:p>
            <a:pPr marL="5715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05" t="13889" r="12239" b="22222"/>
          <a:stretch/>
        </p:blipFill>
        <p:spPr>
          <a:xfrm>
            <a:off x="4556125" y="36513"/>
            <a:ext cx="4587875" cy="25815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125" y="825500"/>
            <a:ext cx="469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Helps w/ using </a:t>
            </a:r>
            <a:r>
              <a:rPr lang="en-US" sz="2400" dirty="0" err="1" smtClean="0"/>
              <a:t>Gen’l</a:t>
            </a:r>
            <a:r>
              <a:rPr lang="en-US" sz="2400" dirty="0" smtClean="0"/>
              <a:t> </a:t>
            </a:r>
            <a:r>
              <a:rPr lang="en-US" sz="2400" dirty="0" err="1" smtClean="0"/>
              <a:t>Mult</a:t>
            </a:r>
            <a:r>
              <a:rPr lang="en-US" sz="2400" dirty="0" smtClean="0"/>
              <a:t> Rule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Each outcome of set 1 = branch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Check all P sum to 1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Each outcome of set 2 = branches off of each outcome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Check each subset P sum to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5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40% of students get the flu shot (remainder do not)</a:t>
            </a:r>
          </a:p>
          <a:p>
            <a:r>
              <a:rPr lang="en-US" dirty="0" smtClean="0"/>
              <a:t>30% of students getting a flu shot get the flu.</a:t>
            </a:r>
          </a:p>
          <a:p>
            <a:r>
              <a:rPr lang="en-US" dirty="0" smtClean="0"/>
              <a:t>40% of students not getting a flu shot get the flu.</a:t>
            </a:r>
          </a:p>
          <a:p>
            <a:r>
              <a:rPr lang="en-US" dirty="0" smtClean="0"/>
              <a:t>Draw a tree diagram.</a:t>
            </a:r>
          </a:p>
          <a:p>
            <a:r>
              <a:rPr lang="en-US" dirty="0" smtClean="0"/>
              <a:t>What’s the probability that a randomly selected student will have a flu shot and not get the flu?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of each candy?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how you’ll collect data, then analyze it.  You MUST use a tree or contingency table (or both).</a:t>
            </a:r>
          </a:p>
          <a:p>
            <a:r>
              <a:rPr lang="en-US" dirty="0" smtClean="0"/>
              <a:t>If you guess right, you all get candy!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126"/>
            <a:ext cx="8229600" cy="952500"/>
          </a:xfrm>
        </p:spPr>
        <p:txBody>
          <a:bodyPr/>
          <a:lstStyle/>
          <a:p>
            <a:r>
              <a:rPr lang="en-US" dirty="0" smtClean="0"/>
              <a:t>General Addition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" y="1174750"/>
            <a:ext cx="6667502" cy="4951413"/>
          </a:xfrm>
        </p:spPr>
        <p:txBody>
          <a:bodyPr>
            <a:normAutofit/>
          </a:bodyPr>
          <a:lstStyle/>
          <a:p>
            <a:r>
              <a:rPr lang="en-US" dirty="0" smtClean="0"/>
              <a:t>A, B can be overlapping events (intersection)</a:t>
            </a:r>
          </a:p>
          <a:p>
            <a:r>
              <a:rPr lang="en-US" dirty="0" smtClean="0"/>
              <a:t>P(A OR B) = P(A) + P(B) – P(A AND B)</a:t>
            </a:r>
          </a:p>
          <a:p>
            <a:endParaRPr lang="en-US" dirty="0"/>
          </a:p>
          <a:p>
            <a:r>
              <a:rPr lang="en-US" dirty="0" smtClean="0"/>
              <a:t>Contrast to Addition Rule:</a:t>
            </a:r>
          </a:p>
          <a:p>
            <a:pPr lvl="1"/>
            <a:r>
              <a:rPr lang="en-US" dirty="0" smtClean="0"/>
              <a:t>A, B are disjoint</a:t>
            </a:r>
          </a:p>
          <a:p>
            <a:pPr lvl="1"/>
            <a:r>
              <a:rPr lang="en-US" dirty="0" smtClean="0"/>
              <a:t>P(A OR B) = P(A) + P(B)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598" t="32920" r="57986" b="4398"/>
          <a:stretch/>
        </p:blipFill>
        <p:spPr>
          <a:xfrm>
            <a:off x="6166305" y="2905124"/>
            <a:ext cx="2930070" cy="388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61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Airplanes! (or paper balls)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14350">
              <a:buAutoNum type="alphaLcParenR"/>
            </a:pPr>
            <a:r>
              <a:rPr lang="en-US" dirty="0"/>
              <a:t>Draw these results in a Venn Diagram</a:t>
            </a:r>
          </a:p>
          <a:p>
            <a:pPr marL="571500" indent="-514350">
              <a:buAutoNum type="alphaLcParenR"/>
            </a:pPr>
            <a:r>
              <a:rPr lang="en-US" dirty="0"/>
              <a:t>What is the Probability that a randomly </a:t>
            </a:r>
            <a:r>
              <a:rPr lang="en-US" dirty="0" smtClean="0"/>
              <a:t>chosen projectile was: </a:t>
            </a:r>
            <a:endParaRPr lang="en-US" dirty="0"/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In neither A or B?</a:t>
            </a:r>
            <a:endParaRPr lang="en-US" dirty="0"/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In A but not B?</a:t>
            </a:r>
            <a:endParaRPr lang="en-US" dirty="0"/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In A or B but not both?</a:t>
            </a:r>
            <a:endParaRPr lang="en-US" dirty="0"/>
          </a:p>
          <a:p>
            <a:pPr marL="571500" indent="-514350">
              <a:buAutoNum type="alphaLcParenR"/>
            </a:pPr>
            <a:r>
              <a:rPr lang="en-US" dirty="0"/>
              <a:t>Start a contingency table for the variables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.  </a:t>
            </a:r>
            <a:r>
              <a:rPr lang="en-US" dirty="0"/>
              <a:t>Each axis should have </a:t>
            </a:r>
            <a:r>
              <a:rPr lang="en-US" i="1" dirty="0"/>
              <a:t>yes</a:t>
            </a:r>
            <a:r>
              <a:rPr lang="en-US" dirty="0"/>
              <a:t> and </a:t>
            </a:r>
            <a:r>
              <a:rPr lang="en-US" i="1" dirty="0"/>
              <a:t>no</a:t>
            </a:r>
            <a:r>
              <a:rPr lang="en-US" dirty="0"/>
              <a:t> for each.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6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Gen </a:t>
            </a:r>
            <a:r>
              <a:rPr lang="en-US" dirty="0" err="1" smtClean="0"/>
              <a:t>Add’n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6"/>
            <a:ext cx="8229600" cy="519112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our textbook:</a:t>
            </a:r>
          </a:p>
          <a:p>
            <a:pPr lvl="1"/>
            <a:r>
              <a:rPr lang="en-US" dirty="0" smtClean="0"/>
              <a:t>48% of pages have a data display</a:t>
            </a:r>
          </a:p>
          <a:p>
            <a:pPr lvl="1"/>
            <a:r>
              <a:rPr lang="en-US" dirty="0" smtClean="0"/>
              <a:t>27% of pages have an equation</a:t>
            </a:r>
          </a:p>
          <a:p>
            <a:pPr lvl="1"/>
            <a:r>
              <a:rPr lang="en-US" dirty="0" smtClean="0"/>
              <a:t>7% have a data display AND an equation</a:t>
            </a:r>
          </a:p>
          <a:p>
            <a:pPr marL="457200" lvl="1" indent="0">
              <a:buNone/>
            </a:pPr>
            <a:endParaRPr lang="en-US" dirty="0"/>
          </a:p>
          <a:p>
            <a:pPr marL="571500" indent="-514350">
              <a:buAutoNum type="alphaLcParenR"/>
            </a:pPr>
            <a:r>
              <a:rPr lang="en-US" dirty="0" smtClean="0"/>
              <a:t>Draw these results in a Venn Diagram</a:t>
            </a:r>
          </a:p>
          <a:p>
            <a:pPr marL="571500" indent="-514350">
              <a:buAutoNum type="alphaLcParenR"/>
            </a:pPr>
            <a:r>
              <a:rPr lang="en-US" dirty="0" smtClean="0"/>
              <a:t>What is the Probability that a randomly selected sample page had: 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neither a data display nor an equation?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a data display but no equation?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US" dirty="0" smtClean="0"/>
              <a:t>A data display or equation, but not both?</a:t>
            </a:r>
          </a:p>
          <a:p>
            <a:pPr marL="571500" indent="-514350">
              <a:buAutoNum type="alphaLcParenR"/>
            </a:pPr>
            <a:r>
              <a:rPr lang="en-US" dirty="0" smtClean="0"/>
              <a:t>Start a contingency table for the variables </a:t>
            </a:r>
            <a:r>
              <a:rPr lang="en-US" i="1" dirty="0" smtClean="0"/>
              <a:t>display</a:t>
            </a:r>
            <a:r>
              <a:rPr lang="en-US" dirty="0" smtClean="0"/>
              <a:t> and </a:t>
            </a:r>
            <a:r>
              <a:rPr lang="en-US" i="1" dirty="0" smtClean="0"/>
              <a:t>equation</a:t>
            </a:r>
            <a:r>
              <a:rPr lang="en-US" dirty="0" smtClean="0"/>
              <a:t>.  Each axis should have </a:t>
            </a:r>
            <a:r>
              <a:rPr lang="en-US" i="1" dirty="0" smtClean="0"/>
              <a:t>yes</a:t>
            </a:r>
            <a:r>
              <a:rPr lang="en-US" dirty="0" smtClean="0"/>
              <a:t> and </a:t>
            </a:r>
            <a:r>
              <a:rPr lang="en-US" i="1" dirty="0" smtClean="0"/>
              <a:t>no</a:t>
            </a:r>
            <a:r>
              <a:rPr lang="en-US" dirty="0" smtClean="0"/>
              <a:t> for each.</a:t>
            </a:r>
          </a:p>
        </p:txBody>
      </p:sp>
    </p:spTree>
    <p:extLst>
      <p:ext uri="{BB962C8B-B14F-4D97-AF65-F5344CB8AC3E}">
        <p14:creationId xmlns:p14="http://schemas.microsoft.com/office/powerpoint/2010/main" val="2422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with conditional distributions</a:t>
            </a:r>
          </a:p>
          <a:p>
            <a:r>
              <a:rPr lang="en-US" dirty="0" smtClean="0">
                <a:sym typeface="Wingdings"/>
              </a:rPr>
              <a:t>“probability of X given Y”</a:t>
            </a:r>
          </a:p>
          <a:p>
            <a:r>
              <a:rPr lang="en-US" dirty="0" smtClean="0">
                <a:sym typeface="Wingdings"/>
              </a:rPr>
              <a:t>P(X|Y)</a:t>
            </a:r>
          </a:p>
          <a:p>
            <a:r>
              <a:rPr lang="en-US" dirty="0" smtClean="0">
                <a:sym typeface="Wingdings"/>
              </a:rPr>
              <a:t>Calculated as: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P(Y AND X) / P (Y)			 that’s a division bar</a:t>
            </a:r>
          </a:p>
          <a:p>
            <a:r>
              <a:rPr lang="en-US" dirty="0" smtClean="0">
                <a:sym typeface="Wingdings"/>
              </a:rPr>
              <a:t>P(Y) cannot equal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7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Conditional Probability with airplanes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P(A|B)</a:t>
            </a:r>
          </a:p>
          <a:p>
            <a:r>
              <a:rPr lang="en-US" dirty="0" smtClean="0"/>
              <a:t>P(B|A)</a:t>
            </a:r>
          </a:p>
          <a:p>
            <a:r>
              <a:rPr lang="en-US" dirty="0" smtClean="0"/>
              <a:t>P(A)</a:t>
            </a:r>
          </a:p>
          <a:p>
            <a:r>
              <a:rPr lang="en-US" dirty="0" smtClean="0"/>
              <a:t>P(B)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Independence &amp; Disjointedness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31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A, B independent if:</a:t>
            </a:r>
          </a:p>
          <a:p>
            <a:pPr marL="457200" lvl="1" indent="0">
              <a:buNone/>
            </a:pPr>
            <a:r>
              <a:rPr lang="en-US" dirty="0" smtClean="0"/>
              <a:t>P(B|A) = P(B</a:t>
            </a:r>
            <a:r>
              <a:rPr lang="en-US" dirty="0" smtClean="0"/>
              <a:t>)	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Are A and B disjoint events for projectiles?  Independent events?</a:t>
            </a:r>
            <a:endParaRPr lang="en-US" dirty="0" smtClean="0"/>
          </a:p>
          <a:p>
            <a:pPr marL="457200" lvl="1" indent="0">
              <a:buNone/>
            </a:pPr>
            <a:endParaRPr lang="en-US" i="1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Disjoint events* </a:t>
            </a:r>
            <a:r>
              <a:rPr lang="en-US" u="sng" dirty="0" smtClean="0">
                <a:sym typeface="Wingdings"/>
              </a:rPr>
              <a:t>cannot</a:t>
            </a:r>
            <a:r>
              <a:rPr lang="en-US" dirty="0" smtClean="0">
                <a:sym typeface="Wingdings"/>
              </a:rPr>
              <a:t> be independent.  A, B disjoint means if I know A is true, B cannot be (so they are not independent).</a:t>
            </a:r>
            <a:endParaRPr lang="en-US" dirty="0">
              <a:sym typeface="Wingdings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* That can occur</a:t>
            </a:r>
          </a:p>
          <a:p>
            <a:pPr lvl="1">
              <a:buFontTx/>
              <a:buChar char="•"/>
            </a:pPr>
            <a:endParaRPr lang="en-US" dirty="0">
              <a:sym typeface="Wingdings"/>
            </a:endParaRPr>
          </a:p>
          <a:p>
            <a:pPr>
              <a:buFontTx/>
              <a:buChar char="•"/>
            </a:pPr>
            <a:r>
              <a:rPr lang="en-US" i="1" dirty="0" smtClean="0">
                <a:sym typeface="Wingdings"/>
              </a:rPr>
              <a:t>Are having data displays, equations disjoint events?  Are they independent events?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061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Conditional 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your contingency table for equations, displays</a:t>
            </a:r>
          </a:p>
          <a:p>
            <a:endParaRPr lang="en-US" dirty="0"/>
          </a:p>
          <a:p>
            <a:r>
              <a:rPr lang="en-US" dirty="0" smtClean="0"/>
              <a:t>Which part is P(equation | data display)?</a:t>
            </a:r>
          </a:p>
          <a:p>
            <a:r>
              <a:rPr lang="en-US" dirty="0" smtClean="0"/>
              <a:t>Which part is P(data display | equation)?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Multiplication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Rearrangement of our rule from </a:t>
            </a:r>
            <a:r>
              <a:rPr lang="en-US" dirty="0" err="1" smtClean="0"/>
              <a:t>Gen’l</a:t>
            </a:r>
            <a:r>
              <a:rPr lang="en-US" dirty="0" smtClean="0"/>
              <a:t> </a:t>
            </a:r>
            <a:r>
              <a:rPr lang="en-US" dirty="0" err="1" smtClean="0"/>
              <a:t>Add’n</a:t>
            </a:r>
            <a:r>
              <a:rPr lang="en-US" dirty="0" smtClean="0"/>
              <a:t> Rule</a:t>
            </a:r>
          </a:p>
          <a:p>
            <a:r>
              <a:rPr lang="en-US" dirty="0" smtClean="0"/>
              <a:t>P(A AND B) = P(A) x P(B|A)</a:t>
            </a:r>
          </a:p>
          <a:p>
            <a:r>
              <a:rPr lang="en-US" dirty="0" smtClean="0"/>
              <a:t>P(A AND B) = P(B) x P(A|B)</a:t>
            </a:r>
          </a:p>
          <a:p>
            <a:r>
              <a:rPr lang="en-US" dirty="0" smtClean="0"/>
              <a:t>Independence not required</a:t>
            </a:r>
          </a:p>
          <a:p>
            <a:endParaRPr lang="en-US" dirty="0" smtClean="0"/>
          </a:p>
          <a:p>
            <a:r>
              <a:rPr lang="en-US" dirty="0" smtClean="0"/>
              <a:t>Contrast to </a:t>
            </a:r>
            <a:r>
              <a:rPr lang="en-US" dirty="0" err="1" smtClean="0"/>
              <a:t>Mult</a:t>
            </a:r>
            <a:r>
              <a:rPr lang="en-US" dirty="0" smtClean="0"/>
              <a:t> Rule</a:t>
            </a:r>
          </a:p>
          <a:p>
            <a:pPr lvl="1"/>
            <a:r>
              <a:rPr lang="en-US" dirty="0" smtClean="0"/>
              <a:t>A, B Independent</a:t>
            </a:r>
          </a:p>
          <a:p>
            <a:pPr lvl="1"/>
            <a:r>
              <a:rPr lang="en-US" dirty="0" smtClean="0"/>
              <a:t>P (A AND B) = P(A)</a:t>
            </a:r>
            <a:r>
              <a:rPr lang="en-US" dirty="0" err="1" smtClean="0"/>
              <a:t>xP</a:t>
            </a:r>
            <a:r>
              <a:rPr lang="en-US" dirty="0" smtClean="0"/>
              <a:t>(B)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650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Chapter 15: Probability Rules!</vt:lpstr>
      <vt:lpstr>General Addition Rule</vt:lpstr>
      <vt:lpstr>Airplanes! (or paper balls)</vt:lpstr>
      <vt:lpstr>Example: Gen Add’n Rule</vt:lpstr>
      <vt:lpstr>Conditional Probability</vt:lpstr>
      <vt:lpstr>Conditional Probability with airplanes</vt:lpstr>
      <vt:lpstr>Independence &amp; Disjointedness</vt:lpstr>
      <vt:lpstr>Example: Conditional P</vt:lpstr>
      <vt:lpstr>General Multiplication Rule</vt:lpstr>
      <vt:lpstr>Example: Gen’l Mult. Rule</vt:lpstr>
      <vt:lpstr>Tree Diagrams</vt:lpstr>
      <vt:lpstr>The flu…</vt:lpstr>
      <vt:lpstr>How much of each candy?</vt:lpstr>
    </vt:vector>
  </TitlesOfParts>
  <Company>Thyrm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15: Probability Rules!</dc:title>
  <dc:creator>Debbie Frazier</dc:creator>
  <cp:lastModifiedBy>Frazier, Debbie</cp:lastModifiedBy>
  <cp:revision>12</cp:revision>
  <dcterms:created xsi:type="dcterms:W3CDTF">2015-11-10T00:55:54Z</dcterms:created>
  <dcterms:modified xsi:type="dcterms:W3CDTF">2016-11-10T21:20:35Z</dcterms:modified>
</cp:coreProperties>
</file>