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70" r:id="rId6"/>
    <p:sldId id="261" r:id="rId7"/>
    <p:sldId id="267" r:id="rId8"/>
    <p:sldId id="259" r:id="rId9"/>
    <p:sldId id="268" r:id="rId10"/>
    <p:sldId id="262" r:id="rId11"/>
    <p:sldId id="263"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17"/>
  </p:normalViewPr>
  <p:slideViewPr>
    <p:cSldViewPr>
      <p:cViewPr varScale="1">
        <p:scale>
          <a:sx n="110" d="100"/>
          <a:sy n="110" d="100"/>
        </p:scale>
        <p:origin x="168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B12AB68-7EA4-4C85-9150-87A4CEE3F9D5}" type="datetimeFigureOut">
              <a:rPr lang="en-US" smtClean="0"/>
              <a:t>11/3/20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95303-F491-44A8-B77B-EEC587695FE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12AB68-7EA4-4C85-9150-87A4CEE3F9D5}" type="datetimeFigureOut">
              <a:rPr lang="en-US" smtClean="0"/>
              <a:t>11/3/20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95303-F491-44A8-B77B-EEC587695FE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12AB68-7EA4-4C85-9150-87A4CEE3F9D5}" type="datetimeFigureOut">
              <a:rPr lang="en-US" smtClean="0"/>
              <a:t>11/3/20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95303-F491-44A8-B77B-EEC587695FE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12AB68-7EA4-4C85-9150-87A4CEE3F9D5}" type="datetimeFigureOut">
              <a:rPr lang="en-US" smtClean="0"/>
              <a:t>11/3/20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95303-F491-44A8-B77B-EEC587695FE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12AB68-7EA4-4C85-9150-87A4CEE3F9D5}" type="datetimeFigureOut">
              <a:rPr lang="en-US" smtClean="0"/>
              <a:t>11/3/20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95303-F491-44A8-B77B-EEC587695FE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B12AB68-7EA4-4C85-9150-87A4CEE3F9D5}" type="datetimeFigureOut">
              <a:rPr lang="en-US" smtClean="0"/>
              <a:t>11/3/20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95303-F491-44A8-B77B-EEC587695FE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B12AB68-7EA4-4C85-9150-87A4CEE3F9D5}" type="datetimeFigureOut">
              <a:rPr lang="en-US" smtClean="0"/>
              <a:t>11/3/20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595303-F491-44A8-B77B-EEC587695FE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B12AB68-7EA4-4C85-9150-87A4CEE3F9D5}" type="datetimeFigureOut">
              <a:rPr lang="en-US" smtClean="0"/>
              <a:t>11/3/20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595303-F491-44A8-B77B-EEC587695FE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12AB68-7EA4-4C85-9150-87A4CEE3F9D5}" type="datetimeFigureOut">
              <a:rPr lang="en-US" smtClean="0"/>
              <a:t>11/3/20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595303-F491-44A8-B77B-EEC587695FE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12AB68-7EA4-4C85-9150-87A4CEE3F9D5}" type="datetimeFigureOut">
              <a:rPr lang="en-US" smtClean="0"/>
              <a:t>11/3/20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95303-F491-44A8-B77B-EEC587695FE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12AB68-7EA4-4C85-9150-87A4CEE3F9D5}" type="datetimeFigureOut">
              <a:rPr lang="en-US" smtClean="0"/>
              <a:t>11/3/20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95303-F491-44A8-B77B-EEC587695FE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12AB68-7EA4-4C85-9150-87A4CEE3F9D5}" type="datetimeFigureOut">
              <a:rPr lang="en-US" smtClean="0"/>
              <a:t>11/3/20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595303-F491-44A8-B77B-EEC587695FE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 13: Observational Studies &amp; Experiments</a:t>
            </a:r>
          </a:p>
        </p:txBody>
      </p:sp>
      <p:sp>
        <p:nvSpPr>
          <p:cNvPr id="3" name="Subtitle 2"/>
          <p:cNvSpPr>
            <a:spLocks noGrp="1"/>
          </p:cNvSpPr>
          <p:nvPr>
            <p:ph type="subTitle" idx="1"/>
          </p:nvPr>
        </p:nvSpPr>
        <p:spPr/>
        <p:txBody>
          <a:bodyPr/>
          <a:lstStyle/>
          <a:p>
            <a:r>
              <a:rPr lang="en-US" dirty="0"/>
              <a:t>AP Stats (last chapter of Unit 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828800"/>
          </a:xfrm>
        </p:spPr>
        <p:txBody>
          <a:bodyPr>
            <a:normAutofit/>
          </a:bodyPr>
          <a:lstStyle/>
          <a:p>
            <a:r>
              <a:rPr lang="en-US" sz="2000" dirty="0"/>
              <a:t>H: Exposing students to a practice exam will result in different exam scores that are statistically significant.  Block 1 = students with As, Block 2 = students with Bs.  I will replicate this experiment 2 times, so total n is 120.  I will compare exam results within each block and across blocks, using box and whisker plots.   (A detailed procedure is missing here.)</a:t>
            </a:r>
          </a:p>
        </p:txBody>
      </p:sp>
      <p:sp>
        <p:nvSpPr>
          <p:cNvPr id="3" name="Content Placeholder 2"/>
          <p:cNvSpPr>
            <a:spLocks noGrp="1"/>
          </p:cNvSpPr>
          <p:nvPr>
            <p:ph idx="1"/>
          </p:nvPr>
        </p:nvSpPr>
        <p:spPr/>
        <p:txBody>
          <a:bodyPr/>
          <a:lstStyle/>
          <a:p>
            <a:endParaRPr lang="en-US" dirty="0"/>
          </a:p>
        </p:txBody>
      </p:sp>
      <p:pic>
        <p:nvPicPr>
          <p:cNvPr id="6146" name="Picture 2" descr="http://faculty.elgin.edu/dkernler/statistics/ch01/images/block.jpg"/>
          <p:cNvPicPr>
            <a:picLocks noChangeAspect="1" noChangeArrowheads="1"/>
          </p:cNvPicPr>
          <p:nvPr/>
        </p:nvPicPr>
        <p:blipFill>
          <a:blip r:embed="rId2" cstate="print"/>
          <a:srcRect/>
          <a:stretch>
            <a:fillRect/>
          </a:stretch>
        </p:blipFill>
        <p:spPr bwMode="auto">
          <a:xfrm>
            <a:off x="533400" y="1828800"/>
            <a:ext cx="7740356" cy="50292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Is the Difference Statistically Significant?</a:t>
            </a:r>
          </a:p>
        </p:txBody>
      </p:sp>
      <p:sp>
        <p:nvSpPr>
          <p:cNvPr id="3" name="Content Placeholder 2"/>
          <p:cNvSpPr>
            <a:spLocks noGrp="1"/>
          </p:cNvSpPr>
          <p:nvPr>
            <p:ph idx="1"/>
          </p:nvPr>
        </p:nvSpPr>
        <p:spPr/>
        <p:txBody>
          <a:bodyPr>
            <a:normAutofit lnSpcReduction="10000"/>
          </a:bodyPr>
          <a:lstStyle/>
          <a:p>
            <a:r>
              <a:rPr lang="en-US" dirty="0"/>
              <a:t>How big is “big enough”?</a:t>
            </a:r>
          </a:p>
          <a:p>
            <a:r>
              <a:rPr lang="en-US" dirty="0"/>
              <a:t>Is the difference </a:t>
            </a:r>
            <a:r>
              <a:rPr lang="en-US" u="sng" dirty="0"/>
              <a:t>the same</a:t>
            </a:r>
            <a:r>
              <a:rPr lang="en-US" dirty="0"/>
              <a:t> as what we would get </a:t>
            </a:r>
            <a:r>
              <a:rPr lang="en-US" u="sng" dirty="0"/>
              <a:t>from randomization</a:t>
            </a:r>
            <a:r>
              <a:rPr lang="en-US" dirty="0"/>
              <a:t> alone?  No.  Then the difference is NOT statistically significant.</a:t>
            </a:r>
          </a:p>
          <a:p>
            <a:endParaRPr lang="en-US" dirty="0"/>
          </a:p>
          <a:p>
            <a:r>
              <a:rPr lang="en-US" dirty="0"/>
              <a:t>Is the difference </a:t>
            </a:r>
            <a:r>
              <a:rPr lang="en-US" u="sng" dirty="0"/>
              <a:t>bigger</a:t>
            </a:r>
            <a:r>
              <a:rPr lang="en-US" dirty="0"/>
              <a:t>* than what we get from randomization alone?  Yes.  Then the difference is statistically significant.</a:t>
            </a:r>
          </a:p>
          <a:p>
            <a:pPr>
              <a:buNone/>
            </a:pPr>
            <a:r>
              <a:rPr lang="en-US" dirty="0"/>
              <a:t>* We’ll make this more precise later.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Blinding</a:t>
            </a:r>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r>
              <a:rPr lang="en-US" dirty="0"/>
              <a:t>Blinding – avoiding bias by disguising attributes</a:t>
            </a:r>
          </a:p>
          <a:p>
            <a:pPr lvl="1"/>
            <a:r>
              <a:rPr lang="en-US" dirty="0"/>
              <a:t>For ones who could influence results – subjects, treatment admin., technicians OR ones who evaluate results – judges, treating physicians, research PI  (single blind)</a:t>
            </a:r>
          </a:p>
          <a:p>
            <a:pPr lvl="1"/>
            <a:r>
              <a:rPr lang="en-US" dirty="0"/>
              <a:t>Both classes (replace OR with AND above) (double blind)</a:t>
            </a:r>
          </a:p>
          <a:p>
            <a:pPr lvl="1"/>
            <a:r>
              <a:rPr lang="en-US" dirty="0"/>
              <a:t>Placebo: has same attributes as pill except for active ingredient</a:t>
            </a:r>
          </a:p>
          <a:p>
            <a:pPr lvl="2"/>
            <a:r>
              <a:rPr lang="en-US" dirty="0"/>
              <a:t>Placebo effect: did “thought” of treatment </a:t>
            </a:r>
            <a:r>
              <a:rPr lang="en-US" dirty="0">
                <a:sym typeface="Wingdings" pitchFamily="2" charset="2"/>
              </a:rPr>
              <a:t> data?</a:t>
            </a:r>
            <a:endParaRPr lang="en-US" dirty="0"/>
          </a:p>
          <a:p>
            <a:r>
              <a:rPr lang="en-US" dirty="0"/>
              <a:t>Blinding by misleading – experimenter tells subjects they are being tested on something else so as to blind them to the subject of the study  (Hawthorne Effect: when knowing what is studied impacts results)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Types</a:t>
            </a:r>
          </a:p>
        </p:txBody>
      </p:sp>
      <p:sp>
        <p:nvSpPr>
          <p:cNvPr id="3" name="Content Placeholder 2"/>
          <p:cNvSpPr>
            <a:spLocks noGrp="1"/>
          </p:cNvSpPr>
          <p:nvPr>
            <p:ph idx="1"/>
          </p:nvPr>
        </p:nvSpPr>
        <p:spPr/>
        <p:txBody>
          <a:bodyPr>
            <a:normAutofit fontScale="92500" lnSpcReduction="10000"/>
          </a:bodyPr>
          <a:lstStyle/>
          <a:p>
            <a:r>
              <a:rPr lang="en-US" dirty="0"/>
              <a:t>Survey</a:t>
            </a:r>
          </a:p>
          <a:p>
            <a:pPr marL="0" indent="0">
              <a:buNone/>
            </a:pPr>
            <a:endParaRPr lang="en-US" dirty="0"/>
          </a:p>
          <a:p>
            <a:r>
              <a:rPr lang="en-US" dirty="0"/>
              <a:t>Observational – researchers observe data</a:t>
            </a:r>
          </a:p>
          <a:p>
            <a:pPr lvl="1"/>
            <a:r>
              <a:rPr lang="en-US" dirty="0"/>
              <a:t>Retrospective – using prior data in a new study</a:t>
            </a:r>
          </a:p>
          <a:p>
            <a:pPr lvl="1"/>
            <a:r>
              <a:rPr lang="en-US" dirty="0"/>
              <a:t>Prospective – collecting data as it occurs</a:t>
            </a:r>
          </a:p>
          <a:p>
            <a:pPr lvl="1"/>
            <a:r>
              <a:rPr lang="en-US" dirty="0"/>
              <a:t>X vs y but researchers don’t change x, and can only measure y</a:t>
            </a:r>
          </a:p>
          <a:p>
            <a:pPr marL="457200" lvl="1" indent="0">
              <a:buNone/>
            </a:pPr>
            <a:endParaRPr lang="en-US" dirty="0"/>
          </a:p>
          <a:p>
            <a:r>
              <a:rPr lang="en-US" dirty="0"/>
              <a:t>Experiment = x vs y w researchers actively changing x</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Experiment</a:t>
            </a:r>
          </a:p>
        </p:txBody>
      </p:sp>
      <p:sp>
        <p:nvSpPr>
          <p:cNvPr id="3" name="Content Placeholder 2"/>
          <p:cNvSpPr>
            <a:spLocks noGrp="1"/>
          </p:cNvSpPr>
          <p:nvPr>
            <p:ph idx="1"/>
          </p:nvPr>
        </p:nvSpPr>
        <p:spPr/>
        <p:txBody>
          <a:bodyPr>
            <a:normAutofit fontScale="77500" lnSpcReduction="20000"/>
          </a:bodyPr>
          <a:lstStyle/>
          <a:p>
            <a:r>
              <a:rPr lang="en-US" dirty="0"/>
              <a:t>Goal: prove a causal relationship</a:t>
            </a:r>
          </a:p>
          <a:p>
            <a:r>
              <a:rPr lang="en-US" dirty="0"/>
              <a:t>Requires:</a:t>
            </a:r>
          </a:p>
          <a:p>
            <a:pPr lvl="1"/>
            <a:r>
              <a:rPr lang="en-US" dirty="0"/>
              <a:t>Active &amp; deliberate manipulation of factor levels to create treatments</a:t>
            </a:r>
          </a:p>
          <a:p>
            <a:pPr lvl="1"/>
            <a:r>
              <a:rPr lang="en-US" b="1" u="sng" dirty="0"/>
              <a:t>Random</a:t>
            </a:r>
            <a:r>
              <a:rPr lang="en-US" dirty="0"/>
              <a:t> assignment of subjects to treatments</a:t>
            </a:r>
          </a:p>
          <a:p>
            <a:pPr lvl="1"/>
            <a:r>
              <a:rPr lang="en-US" dirty="0"/>
              <a:t>Comparing responses of subject groups across treatment levels</a:t>
            </a:r>
          </a:p>
          <a:p>
            <a:pPr>
              <a:buNone/>
            </a:pPr>
            <a:endParaRPr lang="en-US" dirty="0"/>
          </a:p>
          <a:p>
            <a:pPr>
              <a:buNone/>
            </a:pPr>
            <a:r>
              <a:rPr lang="en-US" dirty="0"/>
              <a:t>Explanatory variable = x = factor</a:t>
            </a:r>
          </a:p>
          <a:p>
            <a:pPr>
              <a:buNone/>
            </a:pPr>
            <a:r>
              <a:rPr lang="en-US" dirty="0"/>
              <a:t>Response variable = y = what is measured</a:t>
            </a:r>
          </a:p>
          <a:p>
            <a:pPr>
              <a:buNone/>
            </a:pPr>
            <a:r>
              <a:rPr lang="en-US" dirty="0"/>
              <a:t>Subjects = participants = experimental units</a:t>
            </a:r>
          </a:p>
          <a:p>
            <a:pPr>
              <a:buNone/>
            </a:pPr>
            <a:r>
              <a:rPr lang="en-US" dirty="0"/>
              <a:t>Levels = specific values used for factor</a:t>
            </a:r>
          </a:p>
          <a:p>
            <a:pPr>
              <a:buNone/>
            </a:pPr>
            <a:r>
              <a:rPr lang="en-US" dirty="0"/>
              <a:t>Treatment = combo of levels that participant receives</a:t>
            </a:r>
          </a:p>
        </p:txBody>
      </p:sp>
      <p:sp>
        <p:nvSpPr>
          <p:cNvPr id="4" name="Cloud 3">
            <a:extLst>
              <a:ext uri="{FF2B5EF4-FFF2-40B4-BE49-F238E27FC236}">
                <a16:creationId xmlns:a16="http://schemas.microsoft.com/office/drawing/2014/main" id="{3FF46EBE-A50C-7343-BF3C-54F635276840}"/>
              </a:ext>
            </a:extLst>
          </p:cNvPr>
          <p:cNvSpPr/>
          <p:nvPr/>
        </p:nvSpPr>
        <p:spPr>
          <a:xfrm>
            <a:off x="6400800" y="274638"/>
            <a:ext cx="2514600" cy="208756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Remember we should have a 2</a:t>
            </a:r>
            <a:r>
              <a:rPr lang="en-US" baseline="30000" dirty="0"/>
              <a:t>nd</a:t>
            </a:r>
            <a:r>
              <a:rPr lang="en-US" dirty="0"/>
              <a:t> random too: Random Sampling!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01C17-E61C-9C40-AAC1-D30865D9DE72}"/>
              </a:ext>
            </a:extLst>
          </p:cNvPr>
          <p:cNvSpPr>
            <a:spLocks noGrp="1"/>
          </p:cNvSpPr>
          <p:nvPr>
            <p:ph type="title"/>
          </p:nvPr>
        </p:nvSpPr>
        <p:spPr/>
        <p:txBody>
          <a:bodyPr>
            <a:normAutofit fontScale="90000"/>
          </a:bodyPr>
          <a:lstStyle/>
          <a:p>
            <a:r>
              <a:rPr lang="en-US" dirty="0"/>
              <a:t>Completely Randomized Experiment</a:t>
            </a:r>
          </a:p>
        </p:txBody>
      </p:sp>
      <p:graphicFrame>
        <p:nvGraphicFramePr>
          <p:cNvPr id="4" name="Table 4">
            <a:extLst>
              <a:ext uri="{FF2B5EF4-FFF2-40B4-BE49-F238E27FC236}">
                <a16:creationId xmlns:a16="http://schemas.microsoft.com/office/drawing/2014/main" id="{D4C686D4-F9EC-3944-BD65-29A5660D4FB0}"/>
              </a:ext>
            </a:extLst>
          </p:cNvPr>
          <p:cNvGraphicFramePr>
            <a:graphicFrameLocks noGrp="1"/>
          </p:cNvGraphicFramePr>
          <p:nvPr>
            <p:ph idx="1"/>
            <p:extLst>
              <p:ext uri="{D42A27DB-BD31-4B8C-83A1-F6EECF244321}">
                <p14:modId xmlns:p14="http://schemas.microsoft.com/office/powerpoint/2010/main" val="3607439979"/>
              </p:ext>
            </p:extLst>
          </p:nvPr>
        </p:nvGraphicFramePr>
        <p:xfrm>
          <a:off x="457200" y="1600200"/>
          <a:ext cx="8229600" cy="338836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886145354"/>
                    </a:ext>
                  </a:extLst>
                </a:gridCol>
                <a:gridCol w="2057400">
                  <a:extLst>
                    <a:ext uri="{9D8B030D-6E8A-4147-A177-3AD203B41FA5}">
                      <a16:colId xmlns:a16="http://schemas.microsoft.com/office/drawing/2014/main" val="610502459"/>
                    </a:ext>
                  </a:extLst>
                </a:gridCol>
                <a:gridCol w="2057400">
                  <a:extLst>
                    <a:ext uri="{9D8B030D-6E8A-4147-A177-3AD203B41FA5}">
                      <a16:colId xmlns:a16="http://schemas.microsoft.com/office/drawing/2014/main" val="776987884"/>
                    </a:ext>
                  </a:extLst>
                </a:gridCol>
                <a:gridCol w="2057400">
                  <a:extLst>
                    <a:ext uri="{9D8B030D-6E8A-4147-A177-3AD203B41FA5}">
                      <a16:colId xmlns:a16="http://schemas.microsoft.com/office/drawing/2014/main" val="3588390955"/>
                    </a:ext>
                  </a:extLst>
                </a:gridCol>
              </a:tblGrid>
              <a:tr h="370840">
                <a:tc>
                  <a:txBody>
                    <a:bodyPr/>
                    <a:lstStyle/>
                    <a:p>
                      <a:endParaRPr lang="en-US"/>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Were </a:t>
                      </a:r>
                      <a:r>
                        <a:rPr lang="en-US" dirty="0" err="1"/>
                        <a:t>indiv.s</a:t>
                      </a:r>
                      <a:r>
                        <a:rPr lang="en-US" dirty="0"/>
                        <a:t> randomly assigned to treatments?</a:t>
                      </a:r>
                    </a:p>
                    <a:p>
                      <a:endParaRPr lang="en-US" dirty="0"/>
                    </a:p>
                  </a:txBody>
                  <a:tcPr/>
                </a:tc>
                <a:tc>
                  <a:txBody>
                    <a:bodyPr/>
                    <a:lstStyle/>
                    <a:p>
                      <a:endParaRPr lang="en-US"/>
                    </a:p>
                  </a:txBody>
                  <a:tcPr/>
                </a:tc>
                <a:extLst>
                  <a:ext uri="{0D108BD9-81ED-4DB2-BD59-A6C34878D82A}">
                    <a16:rowId xmlns:a16="http://schemas.microsoft.com/office/drawing/2014/main" val="446517593"/>
                  </a:ext>
                </a:extLst>
              </a:tr>
              <a:tr h="370840">
                <a:tc>
                  <a:txBody>
                    <a:bodyPr/>
                    <a:lstStyle/>
                    <a:p>
                      <a:endParaRPr lang="en-US" dirty="0"/>
                    </a:p>
                  </a:txBody>
                  <a:tcPr/>
                </a:tc>
                <a:tc>
                  <a:txBody>
                    <a:bodyPr/>
                    <a:lstStyle/>
                    <a:p>
                      <a:endParaRPr lang="en-US" dirty="0"/>
                    </a:p>
                  </a:txBody>
                  <a:tcPr/>
                </a:tc>
                <a:tc>
                  <a:txBody>
                    <a:bodyPr/>
                    <a:lstStyle/>
                    <a:p>
                      <a:r>
                        <a:rPr lang="en-US" dirty="0"/>
                        <a:t>Y</a:t>
                      </a:r>
                    </a:p>
                  </a:txBody>
                  <a:tcPr/>
                </a:tc>
                <a:tc>
                  <a:txBody>
                    <a:bodyPr/>
                    <a:lstStyle/>
                    <a:p>
                      <a:r>
                        <a:rPr lang="en-US" dirty="0"/>
                        <a:t>N</a:t>
                      </a:r>
                    </a:p>
                  </a:txBody>
                  <a:tcPr/>
                </a:tc>
                <a:extLst>
                  <a:ext uri="{0D108BD9-81ED-4DB2-BD59-A6C34878D82A}">
                    <a16:rowId xmlns:a16="http://schemas.microsoft.com/office/drawing/2014/main" val="7361222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Were </a:t>
                      </a:r>
                      <a:r>
                        <a:rPr lang="en-US" dirty="0" err="1"/>
                        <a:t>indiv.s</a:t>
                      </a:r>
                      <a:r>
                        <a:rPr lang="en-US" dirty="0"/>
                        <a:t> randomly selected to be in study?</a:t>
                      </a:r>
                    </a:p>
                    <a:p>
                      <a:endParaRPr lang="en-US" dirty="0"/>
                    </a:p>
                  </a:txBody>
                  <a:tcPr/>
                </a:tc>
                <a:tc>
                  <a:txBody>
                    <a:bodyPr/>
                    <a:lstStyle/>
                    <a:p>
                      <a:r>
                        <a:rPr lang="en-US" dirty="0"/>
                        <a:t>Y</a:t>
                      </a:r>
                    </a:p>
                  </a:txBody>
                  <a:tcPr/>
                </a:tc>
                <a:tc>
                  <a:txBody>
                    <a:bodyPr/>
                    <a:lstStyle/>
                    <a:p>
                      <a:r>
                        <a:rPr lang="en-US" dirty="0"/>
                        <a:t>CAN Infer about pop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CAN Infer about cause and effect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CAN Infer about pop</a:t>
                      </a:r>
                    </a:p>
                    <a:p>
                      <a:endParaRPr lang="en-US" dirty="0"/>
                    </a:p>
                  </a:txBody>
                  <a:tcPr/>
                </a:tc>
                <a:extLst>
                  <a:ext uri="{0D108BD9-81ED-4DB2-BD59-A6C34878D82A}">
                    <a16:rowId xmlns:a16="http://schemas.microsoft.com/office/drawing/2014/main" val="2467231793"/>
                  </a:ext>
                </a:extLst>
              </a:tr>
              <a:tr h="370840">
                <a:tc>
                  <a:txBody>
                    <a:bodyPr/>
                    <a:lstStyle/>
                    <a:p>
                      <a:endParaRPr lang="en-US"/>
                    </a:p>
                  </a:txBody>
                  <a:tcPr/>
                </a:tc>
                <a:tc>
                  <a:txBody>
                    <a:bodyPr/>
                    <a:lstStyle/>
                    <a:p>
                      <a:r>
                        <a:rPr lang="en-US" dirty="0"/>
                        <a:t>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CAN Infer about cause and effect</a:t>
                      </a:r>
                    </a:p>
                  </a:txBody>
                  <a:tcPr/>
                </a:tc>
                <a:tc>
                  <a:txBody>
                    <a:bodyPr/>
                    <a:lstStyle/>
                    <a:p>
                      <a:r>
                        <a:rPr lang="en-US" dirty="0"/>
                        <a:t>(Can’t infer anything)</a:t>
                      </a:r>
                    </a:p>
                  </a:txBody>
                  <a:tcPr/>
                </a:tc>
                <a:extLst>
                  <a:ext uri="{0D108BD9-81ED-4DB2-BD59-A6C34878D82A}">
                    <a16:rowId xmlns:a16="http://schemas.microsoft.com/office/drawing/2014/main" val="3178255223"/>
                  </a:ext>
                </a:extLst>
              </a:tr>
            </a:tbl>
          </a:graphicData>
        </a:graphic>
      </p:graphicFrame>
    </p:spTree>
    <p:extLst>
      <p:ext uri="{BB962C8B-B14F-4D97-AF65-F5344CB8AC3E}">
        <p14:creationId xmlns:p14="http://schemas.microsoft.com/office/powerpoint/2010/main" val="3018116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AA182-256E-3C4D-BB18-892ADD2D9B93}"/>
              </a:ext>
            </a:extLst>
          </p:cNvPr>
          <p:cNvSpPr>
            <a:spLocks noGrp="1"/>
          </p:cNvSpPr>
          <p:nvPr>
            <p:ph type="title"/>
          </p:nvPr>
        </p:nvSpPr>
        <p:spPr/>
        <p:txBody>
          <a:bodyPr/>
          <a:lstStyle/>
          <a:p>
            <a:r>
              <a:rPr lang="en-US" dirty="0"/>
              <a:t>Block or Match?</a:t>
            </a:r>
          </a:p>
        </p:txBody>
      </p:sp>
      <p:sp>
        <p:nvSpPr>
          <p:cNvPr id="3" name="Content Placeholder 2">
            <a:extLst>
              <a:ext uri="{FF2B5EF4-FFF2-40B4-BE49-F238E27FC236}">
                <a16:creationId xmlns:a16="http://schemas.microsoft.com/office/drawing/2014/main" id="{8633C823-EAA3-3447-99E5-64089447B2A5}"/>
              </a:ext>
            </a:extLst>
          </p:cNvPr>
          <p:cNvSpPr>
            <a:spLocks noGrp="1"/>
          </p:cNvSpPr>
          <p:nvPr>
            <p:ph idx="1"/>
          </p:nvPr>
        </p:nvSpPr>
        <p:spPr/>
        <p:txBody>
          <a:bodyPr>
            <a:normAutofit fontScale="77500" lnSpcReduction="20000"/>
          </a:bodyPr>
          <a:lstStyle/>
          <a:p>
            <a:r>
              <a:rPr lang="en-US" dirty="0"/>
              <a:t>In an experiment, we don’t use the term “Strata.”  We use “Block” instead.</a:t>
            </a:r>
          </a:p>
          <a:p>
            <a:pPr lvl="1"/>
            <a:r>
              <a:rPr lang="en-US" dirty="0"/>
              <a:t>A block is NEVER a treatment.</a:t>
            </a:r>
          </a:p>
          <a:p>
            <a:pPr lvl="1"/>
            <a:r>
              <a:rPr lang="en-US" dirty="0"/>
              <a:t>Example of a block variable/state?</a:t>
            </a:r>
          </a:p>
          <a:p>
            <a:r>
              <a:rPr lang="en-US" dirty="0"/>
              <a:t>Match: Sometimes we want to block, but we don’t have big enough numbers per block (recall we need well over 30 so we can get n=30 for each block once we randomly sample)</a:t>
            </a:r>
          </a:p>
          <a:p>
            <a:pPr lvl="1"/>
            <a:r>
              <a:rPr lang="en-US" dirty="0"/>
              <a:t>Match = alternative.  We force A1 to be in one treatment, and A2 in the other, so we have representation for a would-be block in each treatment and can see what the treatment does.</a:t>
            </a:r>
          </a:p>
          <a:p>
            <a:pPr lvl="1"/>
            <a:r>
              <a:rPr lang="en-US" dirty="0"/>
              <a:t>Popular matching when each block is tiny: You Before vs. You After</a:t>
            </a:r>
          </a:p>
          <a:p>
            <a:endParaRPr lang="en-US" dirty="0"/>
          </a:p>
        </p:txBody>
      </p:sp>
    </p:spTree>
    <p:extLst>
      <p:ext uri="{BB962C8B-B14F-4D97-AF65-F5344CB8AC3E}">
        <p14:creationId xmlns:p14="http://schemas.microsoft.com/office/powerpoint/2010/main" val="155976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with </a:t>
            </a:r>
            <a:r>
              <a:rPr lang="en-US" dirty="0" err="1"/>
              <a:t>vocab</a:t>
            </a:r>
            <a:r>
              <a:rPr lang="en-US" dirty="0"/>
              <a:t>!</a:t>
            </a:r>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pPr>
              <a:buNone/>
            </a:pPr>
            <a:r>
              <a:rPr lang="en-US" dirty="0"/>
              <a:t>Explanatory variable = x = factor</a:t>
            </a:r>
          </a:p>
          <a:p>
            <a:pPr>
              <a:buNone/>
            </a:pPr>
            <a:r>
              <a:rPr lang="en-US" dirty="0"/>
              <a:t>Response variable = y = what is measured</a:t>
            </a:r>
          </a:p>
          <a:p>
            <a:pPr>
              <a:buNone/>
            </a:pPr>
            <a:r>
              <a:rPr lang="en-US" dirty="0"/>
              <a:t>Subjects = participants = experimental units</a:t>
            </a:r>
          </a:p>
          <a:p>
            <a:pPr>
              <a:buNone/>
            </a:pPr>
            <a:r>
              <a:rPr lang="en-US" dirty="0"/>
              <a:t>Levels = specific values used for factor</a:t>
            </a:r>
          </a:p>
          <a:p>
            <a:pPr>
              <a:buNone/>
            </a:pPr>
            <a:r>
              <a:rPr lang="en-US" dirty="0"/>
              <a:t>Treatment = combo of levels that participant receives (includes controls)</a:t>
            </a:r>
          </a:p>
          <a:p>
            <a:pPr>
              <a:buNone/>
            </a:pPr>
            <a:endParaRPr lang="en-US" dirty="0"/>
          </a:p>
          <a:p>
            <a:pPr>
              <a:buNone/>
            </a:pPr>
            <a:r>
              <a:rPr lang="en-US" dirty="0"/>
              <a:t>Studying impact of blue light on speed to respond to a visual stimuli.  132 ten-year-old children are randomly assigned to four groups: one with exposure to white light (with standard 1x blue), one with exposure to 1x blue light, one with exposure to 3x blue light, and one with exposure to white light without blue.  All are told they will be measured for their speed to accurately “whack a mole” appearing on a digital screen.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Explanatory, response variables?  Subjects, levels, treatments?</a:t>
            </a:r>
          </a:p>
        </p:txBody>
      </p:sp>
      <p:sp>
        <p:nvSpPr>
          <p:cNvPr id="3" name="Content Placeholder 2"/>
          <p:cNvSpPr>
            <a:spLocks noGrp="1"/>
          </p:cNvSpPr>
          <p:nvPr>
            <p:ph idx="1"/>
          </p:nvPr>
        </p:nvSpPr>
        <p:spPr/>
        <p:txBody>
          <a:bodyPr/>
          <a:lstStyle/>
          <a:p>
            <a:pPr>
              <a:buNone/>
            </a:pPr>
            <a:endParaRPr lang="en-US" dirty="0"/>
          </a:p>
        </p:txBody>
      </p:sp>
      <p:pic>
        <p:nvPicPr>
          <p:cNvPr id="1026" name="Picture 2" descr="http://introductorystats.files.wordpress.com/2011/03/drug-x-outline-3.jpg?w=640&amp;h=338"/>
          <p:cNvPicPr>
            <a:picLocks noChangeAspect="1" noChangeArrowheads="1"/>
          </p:cNvPicPr>
          <p:nvPr/>
        </p:nvPicPr>
        <p:blipFill>
          <a:blip r:embed="rId2" cstate="print"/>
          <a:srcRect/>
          <a:stretch>
            <a:fillRect/>
          </a:stretch>
        </p:blipFill>
        <p:spPr bwMode="auto">
          <a:xfrm>
            <a:off x="0" y="1371600"/>
            <a:ext cx="9206938" cy="4876800"/>
          </a:xfrm>
          <a:prstGeom prst="rect">
            <a:avLst/>
          </a:prstGeom>
          <a:noFill/>
        </p:spPr>
      </p:pic>
      <p:sp>
        <p:nvSpPr>
          <p:cNvPr id="5" name="TextBox 4"/>
          <p:cNvSpPr txBox="1"/>
          <p:nvPr/>
        </p:nvSpPr>
        <p:spPr>
          <a:xfrm>
            <a:off x="228600" y="6172200"/>
            <a:ext cx="8610600" cy="707886"/>
          </a:xfrm>
          <a:prstGeom prst="rect">
            <a:avLst/>
          </a:prstGeom>
          <a:noFill/>
        </p:spPr>
        <p:txBody>
          <a:bodyPr wrap="square" rtlCol="0">
            <a:spAutoFit/>
          </a:bodyPr>
          <a:lstStyle/>
          <a:p>
            <a:r>
              <a:rPr lang="en-US" sz="2000" dirty="0"/>
              <a:t>Blocks were used: Blocking variables = variables that we think will impact results (~strata in surveys.)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Principles of Experimental Design</a:t>
            </a:r>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pPr marL="514350" indent="-514350">
              <a:buAutoNum type="arabicPeriod"/>
            </a:pPr>
            <a:r>
              <a:rPr lang="en-US" dirty="0"/>
              <a:t>Control sources of variation from variables other than the ones we are testing, by making test conditions similar</a:t>
            </a:r>
          </a:p>
          <a:p>
            <a:pPr marL="514350" indent="-514350">
              <a:buAutoNum type="arabicPeriod"/>
            </a:pPr>
            <a:r>
              <a:rPr lang="en-US" dirty="0"/>
              <a:t>Randomize</a:t>
            </a:r>
          </a:p>
          <a:p>
            <a:pPr marL="914400" lvl="1" indent="-514350"/>
            <a:r>
              <a:rPr lang="en-US" dirty="0"/>
              <a:t>Is randomization clear in the procedure?  (see diagram below)</a:t>
            </a:r>
          </a:p>
          <a:p>
            <a:pPr marL="514350" indent="-514350">
              <a:buAutoNum type="arabicPeriod"/>
            </a:pPr>
            <a:r>
              <a:rPr lang="en-US" dirty="0"/>
              <a:t>Replicate </a:t>
            </a:r>
            <a:r>
              <a:rPr lang="en-US" u="sng" dirty="0"/>
              <a:t>both</a:t>
            </a:r>
            <a:r>
              <a:rPr lang="en-US" dirty="0"/>
              <a:t> experiment and experimental units (subjects)</a:t>
            </a:r>
          </a:p>
          <a:p>
            <a:pPr marL="914400" lvl="1" indent="-514350">
              <a:buFont typeface="Arial" pitchFamily="34" charset="0"/>
              <a:buChar char="•"/>
            </a:pPr>
            <a:r>
              <a:rPr lang="en-US" i="1" dirty="0"/>
              <a:t>n = 1 </a:t>
            </a:r>
            <a:r>
              <a:rPr lang="en-US" i="1" dirty="0">
                <a:sym typeface="Wingdings" pitchFamily="2" charset="2"/>
              </a:rPr>
              <a:t> anecdote</a:t>
            </a:r>
          </a:p>
          <a:p>
            <a:pPr marL="914400" lvl="1" indent="-514350">
              <a:buFont typeface="Arial" pitchFamily="34" charset="0"/>
              <a:buChar char="•"/>
            </a:pPr>
            <a:r>
              <a:rPr lang="en-US" i="1" dirty="0">
                <a:sym typeface="Wingdings" pitchFamily="2" charset="2"/>
              </a:rPr>
              <a:t>Is procedure clear / </a:t>
            </a:r>
            <a:r>
              <a:rPr lang="en-US" b="1" i="1" dirty="0">
                <a:sym typeface="Wingdings" pitchFamily="2" charset="2"/>
              </a:rPr>
              <a:t>diagram</a:t>
            </a:r>
            <a:r>
              <a:rPr lang="en-US" i="1" dirty="0">
                <a:sym typeface="Wingdings" pitchFamily="2" charset="2"/>
              </a:rPr>
              <a:t>med so it can be replicated reliably?</a:t>
            </a:r>
          </a:p>
          <a:p>
            <a:pPr marL="914400" lvl="1" indent="-514350">
              <a:buFont typeface="Arial" pitchFamily="34" charset="0"/>
              <a:buChar char="•"/>
            </a:pPr>
            <a:r>
              <a:rPr lang="en-US" i="1" dirty="0">
                <a:sym typeface="Wingdings" pitchFamily="2" charset="2"/>
              </a:rPr>
              <a:t>Are results reliable across subsets of population assumed to be the representative?</a:t>
            </a:r>
            <a:endParaRPr lang="en-US" dirty="0">
              <a:sym typeface="Wingdings" pitchFamily="2" charset="2"/>
            </a:endParaRPr>
          </a:p>
          <a:p>
            <a:pPr marL="514350" indent="-514350">
              <a:buAutoNum type="arabicPeriod"/>
            </a:pPr>
            <a:r>
              <a:rPr lang="en-US" dirty="0">
                <a:sym typeface="Wingdings" pitchFamily="2" charset="2"/>
              </a:rPr>
              <a:t>Block or Match </a:t>
            </a:r>
            <a:r>
              <a:rPr lang="en-US" i="1" dirty="0">
                <a:sym typeface="Wingdings" pitchFamily="2" charset="2"/>
              </a:rPr>
              <a:t>(as required)</a:t>
            </a:r>
          </a:p>
          <a:p>
            <a:pPr marL="914400" lvl="1" indent="-514350">
              <a:buFont typeface="Arial" pitchFamily="34" charset="0"/>
              <a:buChar char="•"/>
            </a:pPr>
            <a:r>
              <a:rPr lang="en-US" dirty="0">
                <a:sym typeface="Wingdings" pitchFamily="2" charset="2"/>
              </a:rPr>
              <a:t>Group similar (by blocking variable) individuals together, then randomize w/in blocks to </a:t>
            </a:r>
            <a:r>
              <a:rPr lang="en-US" u="sng" dirty="0">
                <a:sym typeface="Wingdings" pitchFamily="2" charset="2"/>
              </a:rPr>
              <a:t>reduce variability w/in group</a:t>
            </a:r>
            <a:r>
              <a:rPr lang="en-US" dirty="0">
                <a:sym typeface="Wingdings" pitchFamily="2" charset="2"/>
              </a:rPr>
              <a:t>  (makes impact of factor more apparent): </a:t>
            </a:r>
            <a:r>
              <a:rPr lang="en-US" b="1" dirty="0">
                <a:sym typeface="Wingdings" pitchFamily="2" charset="2"/>
              </a:rPr>
              <a:t>Randomized Block Design</a:t>
            </a:r>
          </a:p>
          <a:p>
            <a:pPr marL="914400" lvl="1" indent="-514350">
              <a:buFont typeface="Arial" pitchFamily="34" charset="0"/>
              <a:buChar char="•"/>
            </a:pPr>
            <a:r>
              <a:rPr lang="en-US" dirty="0">
                <a:sym typeface="Wingdings" pitchFamily="2" charset="2"/>
              </a:rPr>
              <a:t>Matching: subjects similar in ways not under study are placed each in one group (to be compared later)  </a:t>
            </a:r>
            <a:r>
              <a:rPr lang="en-US" u="sng" dirty="0">
                <a:sym typeface="Wingdings" pitchFamily="2" charset="2"/>
              </a:rPr>
              <a:t>reduces variability </a:t>
            </a:r>
            <a:r>
              <a:rPr lang="en-US" u="sng" dirty="0" err="1">
                <a:sym typeface="Wingdings" pitchFamily="2" charset="2"/>
              </a:rPr>
              <a:t>btwn</a:t>
            </a:r>
            <a:r>
              <a:rPr lang="en-US" u="sng" dirty="0">
                <a:sym typeface="Wingdings" pitchFamily="2" charset="2"/>
              </a:rPr>
              <a:t> </a:t>
            </a:r>
            <a:r>
              <a:rPr lang="en-US" u="sng" dirty="0" err="1">
                <a:sym typeface="Wingdings" pitchFamily="2" charset="2"/>
              </a:rPr>
              <a:t>gps</a:t>
            </a:r>
            <a:endParaRPr lang="en-US" u="sng" dirty="0">
              <a:sym typeface="Wingdings" pitchFamily="2" charset="2"/>
            </a:endParaRPr>
          </a:p>
          <a:p>
            <a:pPr marL="400050" lvl="1" indent="0">
              <a:buNone/>
            </a:pPr>
            <a:r>
              <a:rPr lang="en-US" dirty="0">
                <a:sym typeface="Wingdings" pitchFamily="2" charset="2"/>
              </a:rPr>
              <a:t>	Match when not enough influential subjects to make own group</a:t>
            </a:r>
          </a:p>
          <a:p>
            <a:pPr marL="914400" lvl="1" indent="-514350">
              <a:buNone/>
            </a:pPr>
            <a:r>
              <a:rPr lang="en-US" dirty="0">
                <a:sym typeface="Wingdings" pitchFamily="2" charset="2"/>
              </a:rPr>
              <a:t>* Note: we don’t stratify an experiment or block a survey sample.</a:t>
            </a:r>
            <a:endParaRPr lang="en-US" dirty="0"/>
          </a:p>
          <a:p>
            <a:pPr marL="514350" indent="-514350">
              <a:buAutoNum type="arabicPeriod"/>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096962"/>
          </a:xfrm>
        </p:spPr>
        <p:txBody>
          <a:bodyPr>
            <a:normAutofit/>
          </a:bodyPr>
          <a:lstStyle/>
          <a:p>
            <a:r>
              <a:rPr lang="en-US" sz="2800" dirty="0"/>
              <a:t>Matching: this diagram shows process of assigning variants to groups) </a:t>
            </a:r>
          </a:p>
        </p:txBody>
      </p:sp>
      <p:pic>
        <p:nvPicPr>
          <p:cNvPr id="25602" name="Picture 2" descr="http://wroblewskichiarts.weebly.com/uploads/1/8/8/9/18894223/179962991.jpg"/>
          <p:cNvPicPr>
            <a:picLocks noChangeAspect="1" noChangeArrowheads="1"/>
          </p:cNvPicPr>
          <p:nvPr/>
        </p:nvPicPr>
        <p:blipFill>
          <a:blip r:embed="rId2" cstate="print"/>
          <a:srcRect b="35126"/>
          <a:stretch>
            <a:fillRect/>
          </a:stretch>
        </p:blipFill>
        <p:spPr bwMode="auto">
          <a:xfrm>
            <a:off x="-208797" y="1446276"/>
            <a:ext cx="9352797" cy="4878324"/>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10677</TotalTime>
  <Words>914</Words>
  <Application>Microsoft Macintosh PowerPoint</Application>
  <PresentationFormat>On-screen Show (4:3)</PresentationFormat>
  <Paragraphs>81</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Ch 13: Observational Studies &amp; Experiments</vt:lpstr>
      <vt:lpstr>Study Types</vt:lpstr>
      <vt:lpstr>Experiment</vt:lpstr>
      <vt:lpstr>Completely Randomized Experiment</vt:lpstr>
      <vt:lpstr>Block or Match?</vt:lpstr>
      <vt:lpstr>Example with vocab!</vt:lpstr>
      <vt:lpstr>Explanatory, response variables?  Subjects, levels, treatments?</vt:lpstr>
      <vt:lpstr>4 Principles of Experimental Design</vt:lpstr>
      <vt:lpstr>Matching: this diagram shows process of assigning variants to groups) </vt:lpstr>
      <vt:lpstr>H: Exposing students to a practice exam will result in different exam scores that are statistically significant.  Block 1 = students with As, Block 2 = students with Bs.  I will replicate this experiment 2 times, so total n is 120.  I will compare exam results within each block and across blocks, using box and whisker plots.   (A detailed procedure is missing here.)</vt:lpstr>
      <vt:lpstr>Is the Difference Statistically Significant?</vt:lpstr>
      <vt:lpstr>Blinding</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13: Observational Studies &amp; Experiments</dc:title>
  <dc:creator>debbie_frazier</dc:creator>
  <cp:lastModifiedBy>gumbyallen@yahoo.com</cp:lastModifiedBy>
  <cp:revision>13</cp:revision>
  <dcterms:created xsi:type="dcterms:W3CDTF">2015-10-15T22:43:36Z</dcterms:created>
  <dcterms:modified xsi:type="dcterms:W3CDTF">2020-11-03T23:33:17Z</dcterms:modified>
</cp:coreProperties>
</file>