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FD70-29D7-4C5A-9E82-1E6F866001C0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F38DB-36AF-4208-AF09-D17A71C17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6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is not specified in this chapter, though</a:t>
            </a:r>
            <a:r>
              <a:rPr lang="en-US" baseline="0" dirty="0" smtClean="0"/>
              <a:t> 5 or 10 trials is overtly too low, as stated by the authors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F38DB-36AF-4208-AF09-D17A71C17E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8D31-48E0-44B7-AB7E-204E063C4CE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9CC1-CD60-4D6C-87F5-59D067C79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11: Experimental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</a:t>
            </a:r>
          </a:p>
          <a:p>
            <a:r>
              <a:rPr lang="en-US" dirty="0" smtClean="0"/>
              <a:t>Start of Unit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Generating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Simulation = Sequence of random outcomes that model a situation</a:t>
            </a:r>
          </a:p>
          <a:p>
            <a:pPr lvl="1">
              <a:buFontTx/>
              <a:buChar char="-"/>
            </a:pPr>
            <a:r>
              <a:rPr lang="en-US" dirty="0" smtClean="0"/>
              <a:t>Component = most basic </a:t>
            </a:r>
            <a:r>
              <a:rPr lang="en-US" u="sng" dirty="0" smtClean="0"/>
              <a:t>event</a:t>
            </a:r>
            <a:r>
              <a:rPr lang="en-US" dirty="0" smtClean="0"/>
              <a:t> in a sequence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     = repeated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     = has outcome that occurs (at random)</a:t>
            </a:r>
          </a:p>
          <a:p>
            <a:pPr lvl="1">
              <a:buFontTx/>
              <a:buChar char="-"/>
            </a:pPr>
            <a:r>
              <a:rPr lang="en-US" dirty="0" smtClean="0"/>
              <a:t>Trial = sequence of events we want to investigate</a:t>
            </a:r>
          </a:p>
          <a:p>
            <a:pPr lvl="1">
              <a:buFontTx/>
              <a:buChar char="-"/>
            </a:pPr>
            <a:r>
              <a:rPr lang="en-US" dirty="0" smtClean="0"/>
              <a:t>Response Variable = what happened (data result)</a:t>
            </a:r>
          </a:p>
          <a:p>
            <a:pPr lvl="6">
              <a:buNone/>
            </a:pPr>
            <a:r>
              <a:rPr lang="en-US" dirty="0"/>
              <a:t>	</a:t>
            </a:r>
            <a:r>
              <a:rPr lang="en-US" sz="2800" dirty="0" smtClean="0"/>
              <a:t>=&gt; each datum = outcome</a:t>
            </a:r>
            <a:endParaRPr lang="en-US" sz="2800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8" name="Picture 4" descr="http://www.chicagolandrealestateforum.com/wp-content/uploads/2011/10/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161248"/>
            <a:ext cx="2057400" cy="26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8768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Ex: Simulation for selecting box of cereal w/ prize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Define component, trial, response variable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Ex: Simulation for selecting box of cereal w/ prize</a:t>
            </a:r>
          </a:p>
          <a:p>
            <a:pPr>
              <a:buNone/>
            </a:pPr>
            <a:r>
              <a:rPr lang="en-US" dirty="0" smtClean="0"/>
              <a:t>     Component = selecting a cereal box</a:t>
            </a:r>
          </a:p>
          <a:p>
            <a:pPr>
              <a:buNone/>
            </a:pPr>
            <a:r>
              <a:rPr lang="en-US" dirty="0" smtClean="0"/>
              <a:t>     Trial = All boxes numbered 1 to 100.  Use random # generator to pick box number.  Generate 30 random values that cannot repeat.</a:t>
            </a:r>
          </a:p>
          <a:p>
            <a:pPr>
              <a:buNone/>
            </a:pPr>
            <a:r>
              <a:rPr lang="en-US" dirty="0" smtClean="0"/>
              <a:t>      Response Variable = prize (1) or no prize (0)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Ex. 2: “21” from two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429001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Component = most basic </a:t>
            </a:r>
            <a:r>
              <a:rPr lang="en-US" u="sng" dirty="0" smtClean="0"/>
              <a:t>event</a:t>
            </a:r>
            <a:r>
              <a:rPr lang="en-US" dirty="0" smtClean="0"/>
              <a:t> in a sequence</a:t>
            </a:r>
          </a:p>
          <a:p>
            <a:pPr lvl="1">
              <a:buNone/>
            </a:pPr>
            <a:r>
              <a:rPr lang="en-US" dirty="0" smtClean="0"/>
              <a:t>			     = has outcome that occurs (at random)</a:t>
            </a:r>
          </a:p>
          <a:p>
            <a:pPr lvl="1">
              <a:buFontTx/>
              <a:buChar char="-"/>
            </a:pPr>
            <a:r>
              <a:rPr lang="en-US" dirty="0" smtClean="0"/>
              <a:t>Trial = sequence of events we want to investigate</a:t>
            </a:r>
          </a:p>
          <a:p>
            <a:pPr lvl="1">
              <a:buFontTx/>
              <a:buChar char="-"/>
            </a:pPr>
            <a:r>
              <a:rPr lang="en-US" dirty="0" smtClean="0"/>
              <a:t>Response Variable = what happened (data result)</a:t>
            </a:r>
          </a:p>
          <a:p>
            <a:pPr lvl="6">
              <a:buNone/>
            </a:pPr>
            <a:r>
              <a:rPr lang="en-US" dirty="0" smtClean="0"/>
              <a:t>	</a:t>
            </a:r>
            <a:r>
              <a:rPr lang="en-US" sz="2800" dirty="0" smtClean="0"/>
              <a:t>=&gt; each datum = outcome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5814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Ex: Dealt two cards, chance of getting “21” as their sum</a:t>
            </a:r>
          </a:p>
          <a:p>
            <a:pPr>
              <a:buNone/>
            </a:pPr>
            <a:r>
              <a:rPr lang="en-US" sz="2400" dirty="0" smtClean="0"/>
              <a:t>Component =      </a:t>
            </a:r>
          </a:p>
          <a:p>
            <a:pPr>
              <a:buNone/>
            </a:pPr>
            <a:r>
              <a:rPr lang="en-US" sz="2400" dirty="0" smtClean="0"/>
              <a:t>Trial = </a:t>
            </a:r>
          </a:p>
          <a:p>
            <a:pPr>
              <a:buNone/>
            </a:pPr>
            <a:r>
              <a:rPr lang="en-US" sz="2400" dirty="0" smtClean="0"/>
              <a:t>Response Variable =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Simulation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ID Component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ID Response Variable and all outcomes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Trial in detail: </a:t>
            </a:r>
            <a:r>
              <a:rPr lang="en-US" i="1" dirty="0" smtClean="0"/>
              <a:t>n</a:t>
            </a:r>
            <a:r>
              <a:rPr lang="en-US" dirty="0" smtClean="0"/>
              <a:t> (definitely </a:t>
            </a:r>
            <a:r>
              <a:rPr lang="en-US" u="sng" dirty="0" smtClean="0"/>
              <a:t>&gt;</a:t>
            </a:r>
            <a:r>
              <a:rPr lang="en-US" dirty="0"/>
              <a:t>3</a:t>
            </a:r>
            <a:r>
              <a:rPr lang="en-US" dirty="0" smtClean="0"/>
              <a:t>0</a:t>
            </a:r>
            <a:r>
              <a:rPr lang="en-US" dirty="0" smtClean="0"/>
              <a:t>), randomization, removing bias/influence of other data (controls!)</a:t>
            </a:r>
          </a:p>
          <a:p>
            <a:pPr marL="514350" indent="-514350">
              <a:buAutoNum type="arabicPeriod"/>
            </a:pPr>
            <a:r>
              <a:rPr lang="en-US" dirty="0" smtClean="0"/>
              <a:t>Analyze response variable (graph &amp; more!)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 conclusion in context of problem using # evidence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i="1" dirty="0" smtClean="0"/>
              <a:t>Careful: can only conclude what the </a:t>
            </a:r>
            <a:r>
              <a:rPr lang="en-US" i="1" dirty="0" err="1" smtClean="0"/>
              <a:t>sim</a:t>
            </a:r>
            <a:r>
              <a:rPr lang="en-US" i="1" dirty="0" smtClean="0"/>
              <a:t> showed; </a:t>
            </a:r>
            <a:r>
              <a:rPr lang="en-US" i="1" dirty="0" err="1" smtClean="0"/>
              <a:t>sim</a:t>
            </a:r>
            <a:r>
              <a:rPr lang="en-US" i="1" dirty="0" smtClean="0"/>
              <a:t> DOESN’T equal reality!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and 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Technically, it is only pseudorandom, like most random number generators</a:t>
            </a:r>
          </a:p>
          <a:p>
            <a:endParaRPr lang="en-US" i="1" dirty="0"/>
          </a:p>
          <a:p>
            <a:r>
              <a:rPr lang="en-US" i="1" dirty="0" smtClean="0"/>
              <a:t>MATH</a:t>
            </a:r>
          </a:p>
          <a:p>
            <a:pPr lvl="1"/>
            <a:r>
              <a:rPr lang="en-US" i="1" dirty="0" smtClean="0"/>
              <a:t>PRB</a:t>
            </a:r>
          </a:p>
          <a:p>
            <a:pPr lvl="2"/>
            <a:r>
              <a:rPr lang="en-US" i="1" dirty="0" smtClean="0"/>
              <a:t>5:randInt(</a:t>
            </a:r>
            <a:endParaRPr lang="en-US" i="1" dirty="0"/>
          </a:p>
          <a:p>
            <a:endParaRPr lang="en-US" i="1" dirty="0" smtClean="0"/>
          </a:p>
          <a:p>
            <a:r>
              <a:rPr lang="en-US" i="1" dirty="0" err="1" smtClean="0"/>
              <a:t>randInt</a:t>
            </a:r>
            <a:r>
              <a:rPr lang="en-US" i="1" dirty="0" smtClean="0"/>
              <a:t>(0,1) </a:t>
            </a:r>
            <a:r>
              <a:rPr lang="en-US" i="1" dirty="0" smtClean="0">
                <a:sym typeface="Wingdings" pitchFamily="2" charset="2"/>
              </a:rPr>
              <a:t> randomly assigns 0 or 1</a:t>
            </a:r>
          </a:p>
          <a:p>
            <a:r>
              <a:rPr lang="en-US" i="1" dirty="0" err="1" smtClean="0">
                <a:sym typeface="Wingdings" pitchFamily="2" charset="2"/>
              </a:rPr>
              <a:t>randInt</a:t>
            </a:r>
            <a:r>
              <a:rPr lang="en-US" i="1" dirty="0" smtClean="0">
                <a:sym typeface="Wingdings" pitchFamily="2" charset="2"/>
              </a:rPr>
              <a:t>(1,6)  dice roll (1, 2, 3, 4, 5, or 6)</a:t>
            </a:r>
          </a:p>
          <a:p>
            <a:r>
              <a:rPr lang="en-US" i="1" dirty="0" err="1" smtClean="0">
                <a:sym typeface="Wingdings" pitchFamily="2" charset="2"/>
              </a:rPr>
              <a:t>randInt</a:t>
            </a:r>
            <a:r>
              <a:rPr lang="en-US" i="1" dirty="0" smtClean="0">
                <a:sym typeface="Wingdings" pitchFamily="2" charset="2"/>
              </a:rPr>
              <a:t>(1,6,2)  two dice rolled at once</a:t>
            </a:r>
          </a:p>
          <a:p>
            <a:r>
              <a:rPr lang="en-US" i="1" dirty="0" err="1" smtClean="0">
                <a:sym typeface="Wingdings" pitchFamily="2" charset="2"/>
              </a:rPr>
              <a:t>randInt</a:t>
            </a:r>
            <a:r>
              <a:rPr lang="en-US" i="1" dirty="0" smtClean="0">
                <a:sym typeface="Wingdings" pitchFamily="2" charset="2"/>
              </a:rPr>
              <a:t>(1,10,5)  5 rand </a:t>
            </a:r>
            <a:r>
              <a:rPr lang="en-US" i="1" dirty="0" err="1" smtClean="0">
                <a:sym typeface="Wingdings" pitchFamily="2" charset="2"/>
              </a:rPr>
              <a:t>nums</a:t>
            </a:r>
            <a:r>
              <a:rPr lang="en-US" i="1" dirty="0" smtClean="0">
                <a:sym typeface="Wingdings" pitchFamily="2" charset="2"/>
              </a:rPr>
              <a:t> 1 – 10 inclusive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#14: Lucky guessing?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A friend claims to have guessed blindly on 6 questions, and got all questions right.  If each question has 4 possible answers, do you believe her?  Simulate this using 10 runs.  </a:t>
            </a:r>
          </a:p>
          <a:p>
            <a:pPr>
              <a:buNone/>
            </a:pPr>
            <a:r>
              <a:rPr lang="en-US" dirty="0" smtClean="0"/>
              <a:t>Component =</a:t>
            </a:r>
          </a:p>
          <a:p>
            <a:pPr>
              <a:buNone/>
            </a:pPr>
            <a:r>
              <a:rPr lang="en-US" dirty="0" smtClean="0"/>
              <a:t>Trial =</a:t>
            </a:r>
          </a:p>
          <a:p>
            <a:pPr>
              <a:buNone/>
            </a:pPr>
            <a:r>
              <a:rPr lang="en-US" dirty="0" smtClean="0"/>
              <a:t>Response </a:t>
            </a:r>
            <a:r>
              <a:rPr lang="en-US" i="1" dirty="0" smtClean="0"/>
              <a:t>(include all outcomes) </a:t>
            </a:r>
            <a:r>
              <a:rPr lang="en-US" dirty="0" smtClean="0"/>
              <a:t>=  </a:t>
            </a:r>
          </a:p>
          <a:p>
            <a:pPr>
              <a:buNone/>
            </a:pPr>
            <a:r>
              <a:rPr lang="en-US" dirty="0" smtClean="0"/>
              <a:t>Analysis </a:t>
            </a:r>
            <a:r>
              <a:rPr lang="en-US" dirty="0" smtClean="0">
                <a:sym typeface="Wingdings" pitchFamily="2" charset="2"/>
              </a:rPr>
              <a:t> graph / more!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Conclusion =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Ex: Weighted Coin Flip</a:t>
            </a:r>
          </a:p>
          <a:p>
            <a:pPr>
              <a:buNone/>
            </a:pPr>
            <a:r>
              <a:rPr lang="en-US" dirty="0" smtClean="0"/>
              <a:t>You buy a coin that is reported to be weighted so you will get “heads” 60% of the time.</a:t>
            </a:r>
          </a:p>
          <a:p>
            <a:pPr>
              <a:buNone/>
            </a:pPr>
            <a:r>
              <a:rPr lang="en-US" dirty="0" smtClean="0"/>
              <a:t>Design a simulation to determine the number of times you get heads.</a:t>
            </a:r>
          </a:p>
          <a:p>
            <a:pPr>
              <a:buNone/>
            </a:pPr>
            <a:r>
              <a:rPr lang="en-US" dirty="0" smtClean="0"/>
              <a:t>C:</a:t>
            </a:r>
          </a:p>
          <a:p>
            <a:pPr>
              <a:buNone/>
            </a:pPr>
            <a:r>
              <a:rPr lang="en-US" dirty="0" smtClean="0"/>
              <a:t>T:</a:t>
            </a:r>
          </a:p>
          <a:p>
            <a:pPr>
              <a:buNone/>
            </a:pPr>
            <a:r>
              <a:rPr lang="en-US" dirty="0" smtClean="0"/>
              <a:t>R:</a:t>
            </a:r>
          </a:p>
          <a:p>
            <a:pPr>
              <a:buNone/>
            </a:pPr>
            <a:r>
              <a:rPr lang="en-US" dirty="0" smtClean="0"/>
              <a:t>Data/analysis:</a:t>
            </a:r>
          </a:p>
          <a:p>
            <a:pPr>
              <a:buNone/>
            </a:pPr>
            <a:r>
              <a:rPr lang="en-US" dirty="0" smtClean="0"/>
              <a:t>Conclusion: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14459</TotalTime>
  <Words>406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Ch 11: Experimental Design</vt:lpstr>
      <vt:lpstr>Generating Data</vt:lpstr>
      <vt:lpstr>Cereal Simulation</vt:lpstr>
      <vt:lpstr>Ex. 2: “21” from two cards</vt:lpstr>
      <vt:lpstr>Steps to Simulation Design</vt:lpstr>
      <vt:lpstr>TI and random number generation</vt:lpstr>
      <vt:lpstr>#14: Lucky guessing?</vt:lpstr>
      <vt:lpstr>Working with Probability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11: Experimental Design</dc:title>
  <dc:creator>debbie_frazier</dc:creator>
  <cp:lastModifiedBy>Frazier, Debbie</cp:lastModifiedBy>
  <cp:revision>6</cp:revision>
  <dcterms:created xsi:type="dcterms:W3CDTF">2015-10-05T22:20:20Z</dcterms:created>
  <dcterms:modified xsi:type="dcterms:W3CDTF">2016-10-11T19:00:19Z</dcterms:modified>
</cp:coreProperties>
</file>