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58" r:id="rId6"/>
    <p:sldId id="261" r:id="rId7"/>
    <p:sldId id="262" r:id="rId8"/>
    <p:sldId id="268" r:id="rId9"/>
    <p:sldId id="269" r:id="rId10"/>
    <p:sldId id="267" r:id="rId11"/>
    <p:sldId id="270" r:id="rId12"/>
    <p:sldId id="272" r:id="rId13"/>
    <p:sldId id="263" r:id="rId14"/>
    <p:sldId id="271" r:id="rId15"/>
    <p:sldId id="264" r:id="rId16"/>
    <p:sldId id="274" r:id="rId17"/>
    <p:sldId id="275" r:id="rId18"/>
    <p:sldId id="276" r:id="rId19"/>
    <p:sldId id="277" r:id="rId20"/>
    <p:sldId id="278" r:id="rId21"/>
    <p:sldId id="279" r:id="rId22"/>
    <p:sldId id="280" r:id="rId23"/>
    <p:sldId id="282" r:id="rId24"/>
    <p:sldId id="281" r:id="rId25"/>
    <p:sldId id="265" r:id="rId26"/>
    <p:sldId id="266"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53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830337-59B7-0C4E-8151-770A9D16E9F6}" type="datetimeFigureOut">
              <a:rPr lang="en-US" smtClean="0"/>
              <a:t>3/23/20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87205-C502-2048-9704-A40376D1D03D}" type="slidenum">
              <a:rPr lang="en-US" smtClean="0"/>
              <a:t>‹#›</a:t>
            </a:fld>
            <a:endParaRPr lang="en-US"/>
          </a:p>
        </p:txBody>
      </p:sp>
    </p:spTree>
    <p:extLst>
      <p:ext uri="{BB962C8B-B14F-4D97-AF65-F5344CB8AC3E}">
        <p14:creationId xmlns:p14="http://schemas.microsoft.com/office/powerpoint/2010/main" val="968578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30337-59B7-0C4E-8151-770A9D16E9F6}" type="datetimeFigureOut">
              <a:rPr lang="en-US" smtClean="0"/>
              <a:t>3/23/20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87205-C502-2048-9704-A40376D1D03D}" type="slidenum">
              <a:rPr lang="en-US" smtClean="0"/>
              <a:t>‹#›</a:t>
            </a:fld>
            <a:endParaRPr lang="en-US"/>
          </a:p>
        </p:txBody>
      </p:sp>
    </p:spTree>
    <p:extLst>
      <p:ext uri="{BB962C8B-B14F-4D97-AF65-F5344CB8AC3E}">
        <p14:creationId xmlns:p14="http://schemas.microsoft.com/office/powerpoint/2010/main" val="3499519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30337-59B7-0C4E-8151-770A9D16E9F6}" type="datetimeFigureOut">
              <a:rPr lang="en-US" smtClean="0"/>
              <a:t>3/23/20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87205-C502-2048-9704-A40376D1D03D}" type="slidenum">
              <a:rPr lang="en-US" smtClean="0"/>
              <a:t>‹#›</a:t>
            </a:fld>
            <a:endParaRPr lang="en-US"/>
          </a:p>
        </p:txBody>
      </p:sp>
    </p:spTree>
    <p:extLst>
      <p:ext uri="{BB962C8B-B14F-4D97-AF65-F5344CB8AC3E}">
        <p14:creationId xmlns:p14="http://schemas.microsoft.com/office/powerpoint/2010/main" val="196347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30337-59B7-0C4E-8151-770A9D16E9F6}" type="datetimeFigureOut">
              <a:rPr lang="en-US" smtClean="0"/>
              <a:t>3/23/20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87205-C502-2048-9704-A40376D1D03D}" type="slidenum">
              <a:rPr lang="en-US" smtClean="0"/>
              <a:t>‹#›</a:t>
            </a:fld>
            <a:endParaRPr lang="en-US"/>
          </a:p>
        </p:txBody>
      </p:sp>
    </p:spTree>
    <p:extLst>
      <p:ext uri="{BB962C8B-B14F-4D97-AF65-F5344CB8AC3E}">
        <p14:creationId xmlns:p14="http://schemas.microsoft.com/office/powerpoint/2010/main" val="4253062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830337-59B7-0C4E-8151-770A9D16E9F6}" type="datetimeFigureOut">
              <a:rPr lang="en-US" smtClean="0"/>
              <a:t>3/23/20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87205-C502-2048-9704-A40376D1D03D}" type="slidenum">
              <a:rPr lang="en-US" smtClean="0"/>
              <a:t>‹#›</a:t>
            </a:fld>
            <a:endParaRPr lang="en-US"/>
          </a:p>
        </p:txBody>
      </p:sp>
    </p:spTree>
    <p:extLst>
      <p:ext uri="{BB962C8B-B14F-4D97-AF65-F5344CB8AC3E}">
        <p14:creationId xmlns:p14="http://schemas.microsoft.com/office/powerpoint/2010/main" val="1647505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830337-59B7-0C4E-8151-770A9D16E9F6}" type="datetimeFigureOut">
              <a:rPr lang="en-US" smtClean="0"/>
              <a:t>3/23/20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87205-C502-2048-9704-A40376D1D03D}" type="slidenum">
              <a:rPr lang="en-US" smtClean="0"/>
              <a:t>‹#›</a:t>
            </a:fld>
            <a:endParaRPr lang="en-US"/>
          </a:p>
        </p:txBody>
      </p:sp>
    </p:spTree>
    <p:extLst>
      <p:ext uri="{BB962C8B-B14F-4D97-AF65-F5344CB8AC3E}">
        <p14:creationId xmlns:p14="http://schemas.microsoft.com/office/powerpoint/2010/main" val="202149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830337-59B7-0C4E-8151-770A9D16E9F6}" type="datetimeFigureOut">
              <a:rPr lang="en-US" smtClean="0"/>
              <a:t>3/23/20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987205-C502-2048-9704-A40376D1D03D}" type="slidenum">
              <a:rPr lang="en-US" smtClean="0"/>
              <a:t>‹#›</a:t>
            </a:fld>
            <a:endParaRPr lang="en-US"/>
          </a:p>
        </p:txBody>
      </p:sp>
    </p:spTree>
    <p:extLst>
      <p:ext uri="{BB962C8B-B14F-4D97-AF65-F5344CB8AC3E}">
        <p14:creationId xmlns:p14="http://schemas.microsoft.com/office/powerpoint/2010/main" val="1363786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830337-59B7-0C4E-8151-770A9D16E9F6}" type="datetimeFigureOut">
              <a:rPr lang="en-US" smtClean="0"/>
              <a:t>3/23/20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987205-C502-2048-9704-A40376D1D03D}" type="slidenum">
              <a:rPr lang="en-US" smtClean="0"/>
              <a:t>‹#›</a:t>
            </a:fld>
            <a:endParaRPr lang="en-US"/>
          </a:p>
        </p:txBody>
      </p:sp>
    </p:spTree>
    <p:extLst>
      <p:ext uri="{BB962C8B-B14F-4D97-AF65-F5344CB8AC3E}">
        <p14:creationId xmlns:p14="http://schemas.microsoft.com/office/powerpoint/2010/main" val="336431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830337-59B7-0C4E-8151-770A9D16E9F6}" type="datetimeFigureOut">
              <a:rPr lang="en-US" smtClean="0"/>
              <a:t>3/23/20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987205-C502-2048-9704-A40376D1D03D}" type="slidenum">
              <a:rPr lang="en-US" smtClean="0"/>
              <a:t>‹#›</a:t>
            </a:fld>
            <a:endParaRPr lang="en-US"/>
          </a:p>
        </p:txBody>
      </p:sp>
    </p:spTree>
    <p:extLst>
      <p:ext uri="{BB962C8B-B14F-4D97-AF65-F5344CB8AC3E}">
        <p14:creationId xmlns:p14="http://schemas.microsoft.com/office/powerpoint/2010/main" val="1287277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830337-59B7-0C4E-8151-770A9D16E9F6}" type="datetimeFigureOut">
              <a:rPr lang="en-US" smtClean="0"/>
              <a:t>3/23/20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87205-C502-2048-9704-A40376D1D03D}" type="slidenum">
              <a:rPr lang="en-US" smtClean="0"/>
              <a:t>‹#›</a:t>
            </a:fld>
            <a:endParaRPr lang="en-US"/>
          </a:p>
        </p:txBody>
      </p:sp>
    </p:spTree>
    <p:extLst>
      <p:ext uri="{BB962C8B-B14F-4D97-AF65-F5344CB8AC3E}">
        <p14:creationId xmlns:p14="http://schemas.microsoft.com/office/powerpoint/2010/main" val="960415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830337-59B7-0C4E-8151-770A9D16E9F6}" type="datetimeFigureOut">
              <a:rPr lang="en-US" smtClean="0"/>
              <a:t>3/23/20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87205-C502-2048-9704-A40376D1D03D}" type="slidenum">
              <a:rPr lang="en-US" smtClean="0"/>
              <a:t>‹#›</a:t>
            </a:fld>
            <a:endParaRPr lang="en-US"/>
          </a:p>
        </p:txBody>
      </p:sp>
    </p:spTree>
    <p:extLst>
      <p:ext uri="{BB962C8B-B14F-4D97-AF65-F5344CB8AC3E}">
        <p14:creationId xmlns:p14="http://schemas.microsoft.com/office/powerpoint/2010/main" val="14761802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830337-59B7-0C4E-8151-770A9D16E9F6}" type="datetimeFigureOut">
              <a:rPr lang="en-US" smtClean="0"/>
              <a:t>3/23/20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87205-C502-2048-9704-A40376D1D03D}" type="slidenum">
              <a:rPr lang="en-US" smtClean="0"/>
              <a:t>‹#›</a:t>
            </a:fld>
            <a:endParaRPr lang="en-US"/>
          </a:p>
        </p:txBody>
      </p:sp>
    </p:spTree>
    <p:extLst>
      <p:ext uri="{BB962C8B-B14F-4D97-AF65-F5344CB8AC3E}">
        <p14:creationId xmlns:p14="http://schemas.microsoft.com/office/powerpoint/2010/main" val="3881310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apcentral.collegeboard.org/pdf/ap-csp-student-task-direction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upport.zoom.us/hc/en-us/articles/210707503-Virtual-Background" TargetMode="External"/><Relationship Id="rId3" Type="http://schemas.openxmlformats.org/officeDocument/2006/relationships/hyperlink" Target="https://support.google.com/mail/answer/35529?co=GENIE.Platform=Desktop&amp;hl=en"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ecure-media.collegeboard.org/ap/pdf/ap18-csp-create.pdf" TargetMode="External"/><Relationship Id="rId3" Type="http://schemas.openxmlformats.org/officeDocument/2006/relationships/hyperlink" Target="https://apstudents.collegeboard.org/courses/ap-computer-science-principles/free-response-questions-by-year"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APCSP Meeting</a:t>
            </a:r>
            <a:endParaRPr lang="en-US" dirty="0"/>
          </a:p>
        </p:txBody>
      </p:sp>
      <p:sp>
        <p:nvSpPr>
          <p:cNvPr id="3" name="Subtitle 2"/>
          <p:cNvSpPr>
            <a:spLocks noGrp="1"/>
          </p:cNvSpPr>
          <p:nvPr>
            <p:ph type="subTitle" idx="1"/>
          </p:nvPr>
        </p:nvSpPr>
        <p:spPr/>
        <p:txBody>
          <a:bodyPr/>
          <a:lstStyle/>
          <a:p>
            <a:r>
              <a:rPr lang="en-US" dirty="0" smtClean="0"/>
              <a:t>March 23 Week</a:t>
            </a:r>
            <a:endParaRPr lang="en-US" dirty="0"/>
          </a:p>
        </p:txBody>
      </p:sp>
    </p:spTree>
    <p:extLst>
      <p:ext uri="{BB962C8B-B14F-4D97-AF65-F5344CB8AC3E}">
        <p14:creationId xmlns:p14="http://schemas.microsoft.com/office/powerpoint/2010/main" val="988537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on Projects: Timeline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Expectation </a:t>
            </a:r>
            <a:r>
              <a:rPr lang="en-US" dirty="0"/>
              <a:t>is one part per week.  The coding part may take 3-4 weeks.  We now have ample time to keep the schedule mellow like that.  You should be using each little part to clarify relationships, show insight, and show CS skill and knowledge in using big data.  DO NOT repeat what others have done with the same data they did it with.  This is plagiarism.</a:t>
            </a:r>
          </a:p>
          <a:p>
            <a:r>
              <a:rPr lang="en-US" dirty="0"/>
              <a:t>For instance: If Dr. Fred said number of mms eaten per day correlates with brilliance, and gave a data set and did stats to confirm this, I cannot just grab his data and do a correlation just like he did and report the same conclusion.  YOU CAN use OTHER data to confirm this, but it’s STRONGER to use data in NEW ways, say x with a new y.</a:t>
            </a:r>
          </a:p>
          <a:p>
            <a:pPr marL="0" indent="0">
              <a:buNone/>
            </a:pPr>
            <a:r>
              <a:rPr lang="en-US" dirty="0"/>
              <a:t> </a:t>
            </a:r>
          </a:p>
          <a:p>
            <a:endParaRPr lang="en-US" dirty="0"/>
          </a:p>
        </p:txBody>
      </p:sp>
    </p:spTree>
    <p:extLst>
      <p:ext uri="{BB962C8B-B14F-4D97-AF65-F5344CB8AC3E}">
        <p14:creationId xmlns:p14="http://schemas.microsoft.com/office/powerpoint/2010/main" val="3580911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Breakout: Review of Deliverables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Let’s walk through each deliverable and recall:</a:t>
            </a:r>
          </a:p>
          <a:p>
            <a:pPr lvl="1"/>
            <a:r>
              <a:rPr lang="en-US" dirty="0"/>
              <a:t>K</a:t>
            </a:r>
            <a:r>
              <a:rPr lang="en-US" dirty="0" smtClean="0"/>
              <a:t>ind of data I need</a:t>
            </a:r>
          </a:p>
          <a:p>
            <a:pPr lvl="1"/>
            <a:r>
              <a:rPr lang="en-US" dirty="0"/>
              <a:t>O</a:t>
            </a:r>
            <a:r>
              <a:rPr lang="en-US" dirty="0" smtClean="0"/>
              <a:t>verall goal of that kind of analysis</a:t>
            </a:r>
          </a:p>
          <a:p>
            <a:pPr lvl="1"/>
            <a:r>
              <a:rPr lang="en-US" dirty="0" smtClean="0"/>
              <a:t>What it looks like at the end</a:t>
            </a:r>
          </a:p>
          <a:p>
            <a:pPr lvl="1"/>
            <a:r>
              <a:rPr lang="en-US" dirty="0" smtClean="0"/>
              <a:t>Tools I use</a:t>
            </a:r>
          </a:p>
          <a:p>
            <a:pPr lvl="1"/>
            <a:r>
              <a:rPr lang="en-US" dirty="0" smtClean="0"/>
              <a:t>What I talk about/reference in my conclusion (and what I don’t)</a:t>
            </a:r>
          </a:p>
          <a:p>
            <a:pPr lvl="1"/>
            <a:r>
              <a:rPr lang="en-US" dirty="0" smtClean="0"/>
              <a:t>TAKE NOTES directly on your Google Doc/change things as we discuss.  Share out your great ideas and ask your questions!</a:t>
            </a:r>
          </a:p>
          <a:p>
            <a:pPr lvl="1"/>
            <a:r>
              <a:rPr lang="en-US" dirty="0" smtClean="0"/>
              <a:t>You’ll present in 15 minutes to the whole group.</a:t>
            </a:r>
          </a:p>
          <a:p>
            <a:endParaRPr lang="en-US" dirty="0"/>
          </a:p>
        </p:txBody>
      </p:sp>
    </p:spTree>
    <p:extLst>
      <p:ext uri="{BB962C8B-B14F-4D97-AF65-F5344CB8AC3E}">
        <p14:creationId xmlns:p14="http://schemas.microsoft.com/office/powerpoint/2010/main" val="1642702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Deliverables</a:t>
            </a:r>
            <a:endParaRPr lang="en-US" dirty="0"/>
          </a:p>
        </p:txBody>
      </p:sp>
      <p:sp>
        <p:nvSpPr>
          <p:cNvPr id="3" name="Content Placeholder 2"/>
          <p:cNvSpPr>
            <a:spLocks noGrp="1"/>
          </p:cNvSpPr>
          <p:nvPr>
            <p:ph idx="1"/>
          </p:nvPr>
        </p:nvSpPr>
        <p:spPr/>
        <p:txBody>
          <a:bodyPr>
            <a:normAutofit lnSpcReduction="10000"/>
          </a:bodyPr>
          <a:lstStyle/>
          <a:p>
            <a:r>
              <a:rPr lang="en-US" dirty="0" smtClean="0"/>
              <a:t>Let’s walk through each deliverable and recall:</a:t>
            </a:r>
          </a:p>
          <a:p>
            <a:pPr lvl="1"/>
            <a:r>
              <a:rPr lang="en-US" dirty="0" smtClean="0"/>
              <a:t>Kind of data I need</a:t>
            </a:r>
          </a:p>
          <a:p>
            <a:pPr lvl="1"/>
            <a:r>
              <a:rPr lang="en-US" dirty="0" smtClean="0"/>
              <a:t>Overall goal of that kind of analysis</a:t>
            </a:r>
          </a:p>
          <a:p>
            <a:pPr lvl="1"/>
            <a:r>
              <a:rPr lang="en-US" dirty="0" smtClean="0"/>
              <a:t>What it looks like at the end</a:t>
            </a:r>
          </a:p>
          <a:p>
            <a:pPr lvl="1"/>
            <a:r>
              <a:rPr lang="en-US" dirty="0" smtClean="0"/>
              <a:t>Tools I use</a:t>
            </a:r>
          </a:p>
          <a:p>
            <a:pPr lvl="1"/>
            <a:r>
              <a:rPr lang="en-US" dirty="0" smtClean="0"/>
              <a:t>What I talk about/reference in my conclusion (and what I don’t)</a:t>
            </a:r>
          </a:p>
          <a:p>
            <a:pPr lvl="1"/>
            <a:r>
              <a:rPr lang="en-US" dirty="0" smtClean="0"/>
              <a:t>TAKE NOTES directly on your Google Doc/change things as we discuss.  Share out your great ideas and ask your questions!</a:t>
            </a:r>
          </a:p>
          <a:p>
            <a:endParaRPr lang="en-US" dirty="0"/>
          </a:p>
        </p:txBody>
      </p:sp>
    </p:spTree>
    <p:extLst>
      <p:ext uri="{BB962C8B-B14F-4D97-AF65-F5344CB8AC3E}">
        <p14:creationId xmlns:p14="http://schemas.microsoft.com/office/powerpoint/2010/main" val="865445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Project Progress: Ready for work this week and next?</a:t>
            </a:r>
            <a:endParaRPr lang="en-US" dirty="0"/>
          </a:p>
        </p:txBody>
      </p:sp>
      <p:sp>
        <p:nvSpPr>
          <p:cNvPr id="3" name="Content Placeholder 2"/>
          <p:cNvSpPr>
            <a:spLocks noGrp="1"/>
          </p:cNvSpPr>
          <p:nvPr>
            <p:ph idx="1"/>
          </p:nvPr>
        </p:nvSpPr>
        <p:spPr/>
        <p:txBody>
          <a:bodyPr>
            <a:normAutofit fontScale="85000" lnSpcReduction="20000"/>
          </a:bodyPr>
          <a:lstStyle/>
          <a:p>
            <a:r>
              <a:rPr lang="en-US" dirty="0"/>
              <a:t>Look at your timeline.  What is your plan?  Questions as you look at your goal and think about doing the </a:t>
            </a:r>
            <a:r>
              <a:rPr lang="en-US" dirty="0" smtClean="0"/>
              <a:t>work?  </a:t>
            </a:r>
            <a:r>
              <a:rPr lang="en-US" dirty="0"/>
              <a:t>Anyone need help finding data or getting tools to work?</a:t>
            </a:r>
          </a:p>
          <a:p>
            <a:r>
              <a:rPr lang="en-US" dirty="0"/>
              <a:t>Put your results in your Google Doc as you work.  I will set up a time to meet with you and check in, and you can show off what you have done.  This will start next week and we’ll use class time or office hours to have 2-10 minute meetings each week</a:t>
            </a:r>
            <a:r>
              <a:rPr lang="en-US" dirty="0" smtClean="0"/>
              <a:t>.</a:t>
            </a:r>
          </a:p>
          <a:p>
            <a:pPr lvl="1"/>
            <a:r>
              <a:rPr lang="en-US" dirty="0" smtClean="0"/>
              <a:t>Email Mrs. Frazier if you have limitations when you can meet.  Else, she will assign you time during Office Hours 11-12 or on Friday 1-2:30.</a:t>
            </a:r>
            <a:endParaRPr lang="en-US" dirty="0"/>
          </a:p>
          <a:p>
            <a:endParaRPr lang="en-US" dirty="0"/>
          </a:p>
        </p:txBody>
      </p:sp>
    </p:spTree>
    <p:extLst>
      <p:ext uri="{BB962C8B-B14F-4D97-AF65-F5344CB8AC3E}">
        <p14:creationId xmlns:p14="http://schemas.microsoft.com/office/powerpoint/2010/main" val="1953500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Progress: Collaboration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Collaboration: Recall you need to collaborate.  Show evidence each week and summarize what you did and learned.  Show that this was a RICH experience to work with your collaborator.  Partners can submit one photo and statement.  If I don’t hear richness between partners, I will disband pairs.  Some rich stuff that might happen:</a:t>
            </a:r>
          </a:p>
          <a:p>
            <a:pPr lvl="1"/>
            <a:r>
              <a:rPr lang="en-US" dirty="0" smtClean="0"/>
              <a:t>realizations about new variables or data sets you could consider, brief summary of them</a:t>
            </a:r>
          </a:p>
          <a:p>
            <a:pPr lvl="1"/>
            <a:r>
              <a:rPr lang="en-US" dirty="0" smtClean="0"/>
              <a:t>how you can use a conclusion of you/your partner to shift your research/design</a:t>
            </a:r>
          </a:p>
          <a:p>
            <a:pPr lvl="1"/>
            <a:r>
              <a:rPr lang="en-US" dirty="0" smtClean="0"/>
              <a:t>how your partner helped you break down a problem or solve it; explain the problem and your realization that helped you solve it.  Feel free to include sketches or brainstorms as appropriate.</a:t>
            </a:r>
          </a:p>
          <a:p>
            <a:pPr lvl="1"/>
            <a:r>
              <a:rPr lang="en-US" dirty="0" smtClean="0"/>
              <a:t>feedback on your conclusions or graphical displays that helped you broaden your response/perspective (indicate what idea came from your discussion or from your partner; if it’s truly the partner/collaborator’s idea, you should cite with a footnote and bibliography)</a:t>
            </a:r>
          </a:p>
          <a:p>
            <a:pPr marL="0" indent="0">
              <a:buNone/>
            </a:pPr>
            <a:endParaRPr lang="en-US" dirty="0" smtClean="0"/>
          </a:p>
          <a:p>
            <a:r>
              <a:rPr lang="en-US" dirty="0" smtClean="0"/>
              <a:t>Hey - don’t stress your partner/collaborator out.  Remote meetings, even over the phone or video call are great.  If your expert is not accessible, it’s totally fine to get a fill-in expert for one or two meetings.  Different eyes offer different perspectives!</a:t>
            </a:r>
          </a:p>
          <a:p>
            <a:endParaRPr lang="en-US" dirty="0"/>
          </a:p>
        </p:txBody>
      </p:sp>
    </p:spTree>
    <p:extLst>
      <p:ext uri="{BB962C8B-B14F-4D97-AF65-F5344CB8AC3E}">
        <p14:creationId xmlns:p14="http://schemas.microsoft.com/office/powerpoint/2010/main" val="60218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Break (10 minutes)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24151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Task</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Program with 3 methods you write (“algorithms”)</a:t>
            </a:r>
          </a:p>
          <a:p>
            <a:pPr lvl="1"/>
            <a:r>
              <a:rPr lang="en-US" u="sng" dirty="0" smtClean="0"/>
              <a:t>&gt;</a:t>
            </a:r>
            <a:r>
              <a:rPr lang="en-US" dirty="0" smtClean="0"/>
              <a:t> 1 which uses </a:t>
            </a:r>
            <a:r>
              <a:rPr lang="en-US" u="sng" dirty="0" smtClean="0"/>
              <a:t>&gt;</a:t>
            </a:r>
            <a:r>
              <a:rPr lang="en-US" dirty="0" smtClean="0"/>
              <a:t>1 parameter</a:t>
            </a:r>
          </a:p>
          <a:p>
            <a:pPr lvl="1"/>
            <a:r>
              <a:rPr lang="en-US" u="sng" dirty="0" smtClean="0"/>
              <a:t>&gt;</a:t>
            </a:r>
            <a:r>
              <a:rPr lang="en-US" dirty="0" smtClean="0"/>
              <a:t> 1 relies on another method you wrote</a:t>
            </a:r>
          </a:p>
          <a:p>
            <a:pPr lvl="1"/>
            <a:r>
              <a:rPr lang="en-US" dirty="0" smtClean="0"/>
              <a:t>Each is important for a part of the overarching goal and interesting on its own</a:t>
            </a:r>
          </a:p>
          <a:p>
            <a:pPr lvl="1"/>
            <a:r>
              <a:rPr lang="en-US" dirty="0" smtClean="0"/>
              <a:t>Collectively they accomplish overarching goal</a:t>
            </a:r>
          </a:p>
          <a:p>
            <a:pPr lvl="1"/>
            <a:r>
              <a:rPr lang="en-US" dirty="0" smtClean="0"/>
              <a:t>Narration about how algorithms work</a:t>
            </a:r>
          </a:p>
          <a:p>
            <a:pPr lvl="1"/>
            <a:r>
              <a:rPr lang="en-US" dirty="0" smtClean="0"/>
              <a:t>Narration on design process (consider keeping a journal or adding under/after collaboration each week)</a:t>
            </a:r>
          </a:p>
          <a:p>
            <a:pPr lvl="1"/>
            <a:r>
              <a:rPr lang="en-US" dirty="0" smtClean="0"/>
              <a:t>Narration on how the complexity of abstraction is addressed</a:t>
            </a:r>
          </a:p>
          <a:p>
            <a:pPr lvl="1"/>
            <a:r>
              <a:rPr lang="en-US" dirty="0" smtClean="0"/>
              <a:t>Video showing algorithm working (recommending no narration on video, instead text captions this year)</a:t>
            </a:r>
          </a:p>
          <a:p>
            <a:pPr marL="457200" lvl="1" indent="0">
              <a:buNone/>
            </a:pPr>
            <a:endParaRPr lang="en-US" dirty="0"/>
          </a:p>
          <a:p>
            <a:pPr marL="457200" lvl="1" indent="0">
              <a:buNone/>
            </a:pPr>
            <a:r>
              <a:rPr lang="en-US" dirty="0">
                <a:hlinkClick r:id="rId2"/>
              </a:rPr>
              <a:t>https://apcentral.collegeboard.org/pdf/ap-csp-student-task-</a:t>
            </a:r>
            <a:r>
              <a:rPr lang="en-US" dirty="0" smtClean="0">
                <a:hlinkClick r:id="rId2"/>
              </a:rPr>
              <a:t>directions.pdf</a:t>
            </a:r>
            <a:r>
              <a:rPr lang="en-US" dirty="0" smtClean="0"/>
              <a:t> (intro, then page 9-13)</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480482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Board says</a:t>
            </a:r>
            <a:r>
              <a:rPr lang="mr-IN" dirty="0" smtClean="0"/>
              <a:t>…</a:t>
            </a:r>
            <a:endParaRPr lang="en-US" dirty="0"/>
          </a:p>
        </p:txBody>
      </p:sp>
      <p:sp>
        <p:nvSpPr>
          <p:cNvPr id="3" name="Content Placeholder 2"/>
          <p:cNvSpPr>
            <a:spLocks noGrp="1"/>
          </p:cNvSpPr>
          <p:nvPr>
            <p:ph idx="1"/>
          </p:nvPr>
        </p:nvSpPr>
        <p:spPr/>
        <p:txBody>
          <a:bodyPr>
            <a:normAutofit fontScale="70000" lnSpcReduction="20000"/>
          </a:bodyPr>
          <a:lstStyle/>
          <a:p>
            <a:r>
              <a:rPr lang="en-US" dirty="0"/>
              <a:t>Your program must demonstrate a variety of capabilities and implement several different language features that, when combined, produce a result that cannot be easily accomplished without computing tools and techniques. Your program should draw upon mathematical and logical concepts, such as use of numbers, variables, mathematical expressions with arithmetic operators, logical and Boolean operators and expressions, decision statements, iteration, and/or collections. </a:t>
            </a:r>
            <a:endParaRPr lang="en-US" dirty="0"/>
          </a:p>
          <a:p>
            <a:r>
              <a:rPr lang="en-US" dirty="0"/>
              <a:t>Your program must demonstrate: </a:t>
            </a:r>
            <a:endParaRPr lang="en-US" dirty="0"/>
          </a:p>
          <a:p>
            <a:pPr marL="0" indent="0">
              <a:buNone/>
            </a:pPr>
            <a:r>
              <a:rPr lang="en-US" dirty="0"/>
              <a:t>▶  use of several effectively integrated mathematical and logical concepts, from the language you are using; </a:t>
            </a:r>
            <a:endParaRPr lang="en-US" dirty="0"/>
          </a:p>
          <a:p>
            <a:pPr marL="0" indent="0">
              <a:buNone/>
            </a:pPr>
            <a:r>
              <a:rPr lang="en-US" dirty="0"/>
              <a:t>▶  implementation of an algorithm that integrates two or more algorithms and integrates mathematical and/or logical concepts; and </a:t>
            </a:r>
            <a:endParaRPr lang="en-US" dirty="0"/>
          </a:p>
          <a:p>
            <a:pPr marL="0" indent="0">
              <a:buNone/>
            </a:pPr>
            <a:r>
              <a:rPr lang="en-US" dirty="0"/>
              <a:t>▶  development and use of abstractions to manage the complexity of your </a:t>
            </a:r>
            <a:r>
              <a:rPr lang="en-US" dirty="0" smtClean="0"/>
              <a:t>program</a:t>
            </a:r>
            <a:endParaRPr lang="en-US" dirty="0"/>
          </a:p>
        </p:txBody>
      </p:sp>
    </p:spTree>
    <p:extLst>
      <p:ext uri="{BB962C8B-B14F-4D97-AF65-F5344CB8AC3E}">
        <p14:creationId xmlns:p14="http://schemas.microsoft.com/office/powerpoint/2010/main" val="2092950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 13 DOs and DO NOTs</a:t>
            </a:r>
            <a:endParaRPr lang="en-US" dirty="0"/>
          </a:p>
        </p:txBody>
      </p:sp>
      <p:sp>
        <p:nvSpPr>
          <p:cNvPr id="3" name="Content Placeholder 2"/>
          <p:cNvSpPr>
            <a:spLocks noGrp="1"/>
          </p:cNvSpPr>
          <p:nvPr>
            <p:ph idx="1"/>
          </p:nvPr>
        </p:nvSpPr>
        <p:spPr/>
        <p:txBody>
          <a:bodyPr/>
          <a:lstStyle/>
          <a:p>
            <a:r>
              <a:rPr lang="en-US" dirty="0" smtClean="0"/>
              <a:t>Questions?</a:t>
            </a:r>
          </a:p>
          <a:p>
            <a:r>
              <a:rPr lang="en-US" dirty="0" smtClean="0"/>
              <a:t>Notice the emphasis on design ideas and collaboration.</a:t>
            </a:r>
          </a:p>
          <a:p>
            <a:r>
              <a:rPr lang="en-US" dirty="0" smtClean="0"/>
              <a:t>This is your chance to show you understand the iterative design process and how others can help us refine our creative work.</a:t>
            </a:r>
            <a:endParaRPr lang="en-US" dirty="0"/>
          </a:p>
        </p:txBody>
      </p:sp>
    </p:spTree>
    <p:extLst>
      <p:ext uri="{BB962C8B-B14F-4D97-AF65-F5344CB8AC3E}">
        <p14:creationId xmlns:p14="http://schemas.microsoft.com/office/powerpoint/2010/main" val="2975752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Abstraction in Create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Complex representation</a:t>
            </a:r>
          </a:p>
          <a:p>
            <a:pPr lvl="1"/>
            <a:r>
              <a:rPr lang="en-US" dirty="0" smtClean="0"/>
              <a:t>Collection of attributes (e.g. for Object, 2-D array, database/spreadsheet/table)</a:t>
            </a:r>
          </a:p>
          <a:p>
            <a:pPr lvl="1"/>
            <a:r>
              <a:rPr lang="en-US" dirty="0" smtClean="0"/>
              <a:t>Collection of values (e.g. for list, 1-D array)</a:t>
            </a:r>
          </a:p>
          <a:p>
            <a:pPr lvl="1"/>
            <a:r>
              <a:rPr lang="en-US" dirty="0" smtClean="0"/>
              <a:t>Here MANY values in collection matter</a:t>
            </a:r>
            <a:r>
              <a:rPr lang="mr-IN" dirty="0" smtClean="0"/>
              <a:t>…</a:t>
            </a:r>
            <a:endParaRPr lang="en-US" dirty="0" smtClean="0"/>
          </a:p>
          <a:p>
            <a:pPr lvl="1"/>
            <a:endParaRPr lang="en-US" dirty="0"/>
          </a:p>
          <a:p>
            <a:r>
              <a:rPr lang="en-US" dirty="0" smtClean="0"/>
              <a:t>How this can be confusing: </a:t>
            </a:r>
          </a:p>
          <a:p>
            <a:pPr lvl="1"/>
            <a:r>
              <a:rPr lang="en-US" dirty="0" smtClean="0"/>
              <a:t>Digital things are often approximations of real things, so any representation might be considered an abstraction of a real thing.  Mrs. F has simplified this all year: Abstraction = collection, Primitive Data Structure = solo</a:t>
            </a:r>
          </a:p>
          <a:p>
            <a:pPr lvl="1"/>
            <a:r>
              <a:rPr lang="en-US" dirty="0" smtClean="0"/>
              <a:t>Because a program can be looked at conceptually (big-picture), CB calls programs and method abstractions.  For instance, Cookie Recipe versus the actual process of going through making those Cookies using the recipe.  Mrs. F suggests you </a:t>
            </a:r>
            <a:r>
              <a:rPr lang="en-US" u="sng" dirty="0" smtClean="0"/>
              <a:t>abandon</a:t>
            </a:r>
            <a:r>
              <a:rPr lang="en-US" dirty="0" smtClean="0"/>
              <a:t> thinking of abstractions this way!</a:t>
            </a:r>
          </a:p>
          <a:p>
            <a:pPr marL="0" indent="0">
              <a:buNone/>
            </a:pPr>
            <a:endParaRPr lang="en-US" dirty="0" smtClean="0"/>
          </a:p>
        </p:txBody>
      </p:sp>
    </p:spTree>
    <p:extLst>
      <p:ext uri="{BB962C8B-B14F-4D97-AF65-F5344CB8AC3E}">
        <p14:creationId xmlns:p14="http://schemas.microsoft.com/office/powerpoint/2010/main" val="3309842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 with Zoom</a:t>
            </a:r>
            <a:endParaRPr lang="en-US" dirty="0"/>
          </a:p>
        </p:txBody>
      </p:sp>
      <p:sp>
        <p:nvSpPr>
          <p:cNvPr id="3" name="Content Placeholder 2"/>
          <p:cNvSpPr>
            <a:spLocks noGrp="1"/>
          </p:cNvSpPr>
          <p:nvPr>
            <p:ph idx="1"/>
          </p:nvPr>
        </p:nvSpPr>
        <p:spPr>
          <a:xfrm>
            <a:off x="457200" y="1299334"/>
            <a:ext cx="8229600" cy="5357926"/>
          </a:xfrm>
        </p:spPr>
        <p:txBody>
          <a:bodyPr>
            <a:normAutofit fontScale="62500" lnSpcReduction="20000"/>
          </a:bodyPr>
          <a:lstStyle/>
          <a:p>
            <a:pPr lvl="0" fontAlgn="base"/>
            <a:r>
              <a:rPr lang="en-US" b="1" dirty="0" smtClean="0"/>
              <a:t>BEFORE </a:t>
            </a:r>
            <a:r>
              <a:rPr lang="en-US" b="1" dirty="0"/>
              <a:t>CONNECTING</a:t>
            </a:r>
            <a:endParaRPr lang="en-US" sz="2400" dirty="0"/>
          </a:p>
          <a:p>
            <a:pPr lvl="1" fontAlgn="base"/>
            <a:r>
              <a:rPr lang="en-US" b="1" dirty="0"/>
              <a:t>Setup a Quiet </a:t>
            </a:r>
            <a:r>
              <a:rPr lang="en-US" b="1" dirty="0" smtClean="0"/>
              <a:t>Place</a:t>
            </a:r>
          </a:p>
          <a:p>
            <a:pPr lvl="1" fontAlgn="base"/>
            <a:r>
              <a:rPr lang="en-US" b="1" dirty="0" smtClean="0"/>
              <a:t>Dress appropriately</a:t>
            </a:r>
            <a:endParaRPr lang="en-US" dirty="0"/>
          </a:p>
          <a:p>
            <a:pPr lvl="1" fontAlgn="base"/>
            <a:r>
              <a:rPr lang="en-US" b="1" dirty="0" smtClean="0"/>
              <a:t>Check </a:t>
            </a:r>
            <a:r>
              <a:rPr lang="en-US" b="1" dirty="0"/>
              <a:t>your Audio and Video settings before joining</a:t>
            </a:r>
            <a:r>
              <a:rPr lang="en-US" dirty="0"/>
              <a:t>.  Are you on mute? Is your camera on? You can adjust both of these settings in the bottom left corner “mute” and “video” icons in Zoom.</a:t>
            </a:r>
            <a:endParaRPr lang="en-US" sz="2000" dirty="0"/>
          </a:p>
          <a:p>
            <a:pPr lvl="1" fontAlgn="base"/>
            <a:r>
              <a:rPr lang="en-US" b="1" dirty="0" smtClean="0"/>
              <a:t>Pick </a:t>
            </a:r>
            <a:r>
              <a:rPr lang="en-US" b="1" dirty="0"/>
              <a:t>a good background:</a:t>
            </a:r>
            <a:r>
              <a:rPr lang="en-US" dirty="0"/>
              <a:t> you don’t want objects or other people in the video.  Put your back against a wall or </a:t>
            </a:r>
            <a:r>
              <a:rPr lang="en-US" u="sng" dirty="0">
                <a:hlinkClick r:id="rId2"/>
              </a:rPr>
              <a:t>use a virtual background</a:t>
            </a:r>
            <a:r>
              <a:rPr lang="en-US" dirty="0"/>
              <a:t> and </a:t>
            </a:r>
            <a:r>
              <a:rPr lang="en-US" u="sng" dirty="0">
                <a:hlinkClick r:id="rId3"/>
              </a:rPr>
              <a:t>Ensure your Profile picture is </a:t>
            </a:r>
            <a:r>
              <a:rPr lang="en-US" u="sng" dirty="0" smtClean="0">
                <a:hlinkClick r:id="rId3"/>
              </a:rPr>
              <a:t>appropriate</a:t>
            </a:r>
            <a:r>
              <a:rPr lang="en-US" u="sng" dirty="0" smtClean="0"/>
              <a:t>.</a:t>
            </a:r>
            <a:endParaRPr lang="en-US" sz="2000" dirty="0"/>
          </a:p>
          <a:p>
            <a:pPr lvl="0" fontAlgn="base"/>
            <a:r>
              <a:rPr lang="en-US" b="1" dirty="0"/>
              <a:t>DURING THE CONFERENCE</a:t>
            </a:r>
            <a:endParaRPr lang="en-US" sz="2400" dirty="0"/>
          </a:p>
          <a:p>
            <a:pPr lvl="1" fontAlgn="base"/>
            <a:r>
              <a:rPr lang="en-US" b="1" dirty="0"/>
              <a:t>Follow teacher guidelines</a:t>
            </a:r>
            <a:r>
              <a:rPr lang="en-US" dirty="0"/>
              <a:t>: </a:t>
            </a:r>
            <a:r>
              <a:rPr lang="en-US" dirty="0" smtClean="0"/>
              <a:t>If </a:t>
            </a:r>
            <a:r>
              <a:rPr lang="en-US" dirty="0"/>
              <a:t>you aren’t sure, ask your </a:t>
            </a:r>
            <a:r>
              <a:rPr lang="en-US" dirty="0" smtClean="0"/>
              <a:t>teacher (Chat or Interrupt kindly).</a:t>
            </a:r>
            <a:endParaRPr lang="en-US" sz="2000" dirty="0"/>
          </a:p>
          <a:p>
            <a:pPr lvl="1" fontAlgn="base"/>
            <a:r>
              <a:rPr lang="en-US" b="1" dirty="0"/>
              <a:t>Keep conversation appropriate</a:t>
            </a:r>
            <a:r>
              <a:rPr lang="en-US" dirty="0"/>
              <a:t> - share topics relevant to class and your well</a:t>
            </a:r>
            <a:r>
              <a:rPr lang="en-US" dirty="0" smtClean="0"/>
              <a:t>-being </a:t>
            </a:r>
            <a:r>
              <a:rPr lang="en-US" dirty="0"/>
              <a:t>as a </a:t>
            </a:r>
            <a:r>
              <a:rPr lang="en-US" dirty="0" smtClean="0"/>
              <a:t>student.</a:t>
            </a:r>
            <a:endParaRPr lang="en-US" sz="2000" dirty="0"/>
          </a:p>
          <a:p>
            <a:pPr lvl="1" fontAlgn="base"/>
            <a:r>
              <a:rPr lang="en-US" b="1" dirty="0"/>
              <a:t>Monitor your Audio and Video settings</a:t>
            </a:r>
            <a:r>
              <a:rPr lang="en-US" dirty="0"/>
              <a:t>.  Are you on mute? Is your camera on? You can adjust both of these settings in the bottom left corner “mute” and “video” icons in Zoom</a:t>
            </a:r>
            <a:r>
              <a:rPr lang="en-US" dirty="0" smtClean="0"/>
              <a:t>.</a:t>
            </a:r>
          </a:p>
          <a:p>
            <a:pPr lvl="1" fontAlgn="base"/>
            <a:r>
              <a:rPr lang="en-US" sz="2700" b="1" dirty="0" smtClean="0"/>
              <a:t>Participate when prompted: </a:t>
            </a:r>
            <a:r>
              <a:rPr lang="en-US" sz="2700" dirty="0" smtClean="0"/>
              <a:t>Chat, video gestures (e.g. thumbs up), and/or audio.</a:t>
            </a:r>
          </a:p>
          <a:p>
            <a:pPr lvl="1" fontAlgn="base"/>
            <a:r>
              <a:rPr lang="en-US" sz="2700" b="1" dirty="0" smtClean="0"/>
              <a:t>Breakout Rooms</a:t>
            </a:r>
            <a:r>
              <a:rPr lang="en-US" sz="2700" dirty="0" smtClean="0"/>
              <a:t> may be used during small-group discussion.</a:t>
            </a:r>
            <a:endParaRPr lang="en-US" sz="2700" b="1" dirty="0"/>
          </a:p>
          <a:p>
            <a:pPr marL="0" indent="0">
              <a:buNone/>
            </a:pPr>
            <a:r>
              <a:rPr lang="en-US" dirty="0"/>
              <a:t> </a:t>
            </a:r>
          </a:p>
          <a:p>
            <a:endParaRPr lang="en-US" dirty="0"/>
          </a:p>
        </p:txBody>
      </p:sp>
    </p:spTree>
    <p:extLst>
      <p:ext uri="{BB962C8B-B14F-4D97-AF65-F5344CB8AC3E}">
        <p14:creationId xmlns:p14="http://schemas.microsoft.com/office/powerpoint/2010/main" val="618268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or Primitive?</a:t>
            </a:r>
            <a:endParaRPr lang="en-US" dirty="0"/>
          </a:p>
        </p:txBody>
      </p:sp>
      <p:sp>
        <p:nvSpPr>
          <p:cNvPr id="3" name="Content Placeholder 2"/>
          <p:cNvSpPr>
            <a:spLocks noGrp="1"/>
          </p:cNvSpPr>
          <p:nvPr>
            <p:ph idx="1"/>
          </p:nvPr>
        </p:nvSpPr>
        <p:spPr>
          <a:xfrm>
            <a:off x="457200" y="1600200"/>
            <a:ext cx="8229600" cy="4954865"/>
          </a:xfrm>
        </p:spPr>
        <p:txBody>
          <a:bodyPr>
            <a:normAutofit fontScale="92500"/>
          </a:bodyPr>
          <a:lstStyle/>
          <a:p>
            <a:r>
              <a:rPr lang="en-US" dirty="0" smtClean="0"/>
              <a:t>Integer</a:t>
            </a:r>
          </a:p>
          <a:p>
            <a:r>
              <a:rPr lang="en-US" dirty="0" smtClean="0"/>
              <a:t>Boolean</a:t>
            </a:r>
          </a:p>
          <a:p>
            <a:r>
              <a:rPr lang="en-US" dirty="0" smtClean="0"/>
              <a:t>Your family  (let’s describe the “if” here)</a:t>
            </a:r>
          </a:p>
          <a:p>
            <a:r>
              <a:rPr lang="en-US" dirty="0" smtClean="0"/>
              <a:t>The name of your street </a:t>
            </a:r>
          </a:p>
          <a:p>
            <a:r>
              <a:rPr lang="en-US" dirty="0" smtClean="0"/>
              <a:t>Floating Point</a:t>
            </a:r>
          </a:p>
          <a:p>
            <a:r>
              <a:rPr lang="en-US" dirty="0" smtClean="0"/>
              <a:t>Your height</a:t>
            </a:r>
          </a:p>
          <a:p>
            <a:r>
              <a:rPr lang="en-US" dirty="0" smtClean="0"/>
              <a:t>The number of barks your dog made yesterday</a:t>
            </a:r>
          </a:p>
          <a:p>
            <a:r>
              <a:rPr lang="en-US" dirty="0" smtClean="0"/>
              <a:t>Map of Grocery Stores in the area</a:t>
            </a:r>
          </a:p>
          <a:p>
            <a:r>
              <a:rPr lang="en-US" dirty="0" smtClean="0"/>
              <a:t>Orange Wall</a:t>
            </a:r>
            <a:endParaRPr lang="en-US" dirty="0"/>
          </a:p>
        </p:txBody>
      </p:sp>
    </p:spTree>
    <p:extLst>
      <p:ext uri="{BB962C8B-B14F-4D97-AF65-F5344CB8AC3E}">
        <p14:creationId xmlns:p14="http://schemas.microsoft.com/office/powerpoint/2010/main" val="2659538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Abstraction practice</a:t>
            </a:r>
            <a:endParaRPr lang="en-US" dirty="0"/>
          </a:p>
        </p:txBody>
      </p:sp>
      <p:sp>
        <p:nvSpPr>
          <p:cNvPr id="3" name="Content Placeholder 2"/>
          <p:cNvSpPr>
            <a:spLocks noGrp="1"/>
          </p:cNvSpPr>
          <p:nvPr>
            <p:ph idx="1"/>
          </p:nvPr>
        </p:nvSpPr>
        <p:spPr/>
        <p:txBody>
          <a:bodyPr/>
          <a:lstStyle/>
          <a:p>
            <a:r>
              <a:rPr lang="en-US" dirty="0" smtClean="0"/>
              <a:t>Mrs. F wrote 6 questions, used one of College Boards (they only good one that she can share)</a:t>
            </a:r>
            <a:r>
              <a:rPr lang="mr-IN" dirty="0" smtClean="0"/>
              <a:t>…</a:t>
            </a:r>
            <a:r>
              <a:rPr lang="en-US" dirty="0" smtClean="0"/>
              <a:t> HW!  (See AP Classroom)</a:t>
            </a:r>
          </a:p>
          <a:p>
            <a:r>
              <a:rPr lang="en-US" dirty="0" smtClean="0"/>
              <a:t>Be sure to pay close attention as you practice.  There is feedback/a note on each wrong or right answer.  This should be helpful so you can learn and make good decisions in Create later.</a:t>
            </a:r>
            <a:endParaRPr lang="en-US" dirty="0"/>
          </a:p>
        </p:txBody>
      </p:sp>
    </p:spTree>
    <p:extLst>
      <p:ext uri="{BB962C8B-B14F-4D97-AF65-F5344CB8AC3E}">
        <p14:creationId xmlns:p14="http://schemas.microsoft.com/office/powerpoint/2010/main" val="2943361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in Create</a:t>
            </a:r>
            <a:endParaRPr lang="en-US" dirty="0"/>
          </a:p>
        </p:txBody>
      </p:sp>
      <p:sp>
        <p:nvSpPr>
          <p:cNvPr id="3" name="Content Placeholder 2"/>
          <p:cNvSpPr>
            <a:spLocks noGrp="1"/>
          </p:cNvSpPr>
          <p:nvPr>
            <p:ph idx="1"/>
          </p:nvPr>
        </p:nvSpPr>
        <p:spPr/>
        <p:txBody>
          <a:bodyPr>
            <a:normAutofit/>
          </a:bodyPr>
          <a:lstStyle/>
          <a:p>
            <a:r>
              <a:rPr lang="en-US" dirty="0" smtClean="0"/>
              <a:t>Method</a:t>
            </a:r>
          </a:p>
          <a:p>
            <a:r>
              <a:rPr lang="en-US" dirty="0" smtClean="0"/>
              <a:t>A method IS NOT </a:t>
            </a:r>
          </a:p>
          <a:p>
            <a:pPr lvl="1"/>
            <a:r>
              <a:rPr lang="en-US" dirty="0" smtClean="0"/>
              <a:t>a loop</a:t>
            </a:r>
          </a:p>
          <a:p>
            <a:pPr lvl="1"/>
            <a:r>
              <a:rPr lang="en-US" dirty="0" smtClean="0"/>
              <a:t>an if-else block</a:t>
            </a:r>
          </a:p>
          <a:p>
            <a:r>
              <a:rPr lang="mr-IN" dirty="0" smtClean="0"/>
              <a:t>…</a:t>
            </a:r>
            <a:r>
              <a:rPr lang="en-US" dirty="0" smtClean="0"/>
              <a:t> but it can have these within</a:t>
            </a:r>
          </a:p>
          <a:p>
            <a:r>
              <a:rPr lang="en-US" dirty="0" smtClean="0"/>
              <a:t>Recall you will write your own full methods, including headers, parameter(s), returns</a:t>
            </a:r>
            <a:r>
              <a:rPr lang="mr-IN" dirty="0" smtClean="0"/>
              <a:t>…</a:t>
            </a:r>
            <a:r>
              <a:rPr lang="en-US" dirty="0" smtClean="0"/>
              <a:t> and you will call them</a:t>
            </a:r>
          </a:p>
          <a:p>
            <a:pPr marL="457200" lvl="1" indent="0">
              <a:buNone/>
            </a:pPr>
            <a:endParaRPr lang="en-US" dirty="0"/>
          </a:p>
          <a:p>
            <a:pPr marL="457200" lvl="1" indent="0">
              <a:buNone/>
            </a:pPr>
            <a:endParaRPr lang="en-US" dirty="0" smtClean="0"/>
          </a:p>
        </p:txBody>
      </p:sp>
    </p:spTree>
    <p:extLst>
      <p:ext uri="{BB962C8B-B14F-4D97-AF65-F5344CB8AC3E}">
        <p14:creationId xmlns:p14="http://schemas.microsoft.com/office/powerpoint/2010/main" val="3567494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Algorithms Do Interesting Work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body of your algorithm should have more than one of these.</a:t>
            </a:r>
          </a:p>
          <a:p>
            <a:pPr lvl="1"/>
            <a:r>
              <a:rPr lang="en-US" dirty="0" smtClean="0"/>
              <a:t>Iteration</a:t>
            </a:r>
          </a:p>
          <a:p>
            <a:pPr lvl="1"/>
            <a:r>
              <a:rPr lang="en-US" dirty="0" smtClean="0"/>
              <a:t>Sequence</a:t>
            </a:r>
          </a:p>
          <a:p>
            <a:pPr lvl="1"/>
            <a:r>
              <a:rPr lang="en-US" dirty="0" smtClean="0"/>
              <a:t>Selection</a:t>
            </a:r>
          </a:p>
          <a:p>
            <a:pPr lvl="1"/>
            <a:r>
              <a:rPr lang="en-US" dirty="0" smtClean="0"/>
              <a:t>Math / Logic</a:t>
            </a:r>
          </a:p>
          <a:p>
            <a:pPr lvl="2"/>
            <a:r>
              <a:rPr lang="en-US" dirty="0" smtClean="0"/>
              <a:t>Compute</a:t>
            </a:r>
          </a:p>
          <a:p>
            <a:pPr lvl="2"/>
            <a:r>
              <a:rPr lang="en-US" dirty="0" smtClean="0"/>
              <a:t>Check (Boolean logic)</a:t>
            </a:r>
          </a:p>
          <a:p>
            <a:r>
              <a:rPr lang="en-US" dirty="0" smtClean="0"/>
              <a:t>An instantiation, printing, or event handler block (that is default) IS NOT an interesting method</a:t>
            </a:r>
            <a:r>
              <a:rPr lang="mr-IN" dirty="0" smtClean="0"/>
              <a:t>…</a:t>
            </a:r>
            <a:r>
              <a:rPr lang="en-US" dirty="0" smtClean="0"/>
              <a:t> </a:t>
            </a:r>
          </a:p>
        </p:txBody>
      </p:sp>
    </p:spTree>
    <p:extLst>
      <p:ext uri="{BB962C8B-B14F-4D97-AF65-F5344CB8AC3E}">
        <p14:creationId xmlns:p14="http://schemas.microsoft.com/office/powerpoint/2010/main" val="5261173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Practice</a:t>
            </a:r>
            <a:endParaRPr lang="en-US" dirty="0"/>
          </a:p>
        </p:txBody>
      </p:sp>
      <p:sp>
        <p:nvSpPr>
          <p:cNvPr id="3" name="Content Placeholder 2"/>
          <p:cNvSpPr>
            <a:spLocks noGrp="1"/>
          </p:cNvSpPr>
          <p:nvPr>
            <p:ph idx="1"/>
          </p:nvPr>
        </p:nvSpPr>
        <p:spPr/>
        <p:txBody>
          <a:bodyPr/>
          <a:lstStyle/>
          <a:p>
            <a:r>
              <a:rPr lang="en-US" dirty="0" smtClean="0"/>
              <a:t>Mrs. F wrote 5 questions.  (See AP Classroom)</a:t>
            </a:r>
          </a:p>
          <a:p>
            <a:r>
              <a:rPr lang="en-US" dirty="0" smtClean="0"/>
              <a:t>Again, pay close attention to right/wrong answers (and why) as you practice.</a:t>
            </a:r>
            <a:endParaRPr lang="en-US" dirty="0"/>
          </a:p>
        </p:txBody>
      </p:sp>
    </p:spTree>
    <p:extLst>
      <p:ext uri="{BB962C8B-B14F-4D97-AF65-F5344CB8AC3E}">
        <p14:creationId xmlns:p14="http://schemas.microsoft.com/office/powerpoint/2010/main" val="442611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Gearing up for Programming Task (Create)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You’ll </a:t>
            </a:r>
            <a:r>
              <a:rPr lang="en-US" dirty="0"/>
              <a:t>need to fill out the second half of the pitch by no later than April 6.  Be sure that’s in your Google </a:t>
            </a:r>
            <a:r>
              <a:rPr lang="en-US" dirty="0" smtClean="0"/>
              <a:t>Doc.</a:t>
            </a:r>
            <a:endParaRPr lang="en-US" dirty="0"/>
          </a:p>
          <a:p>
            <a:pPr marL="0" indent="0">
              <a:buNone/>
            </a:pPr>
            <a:endParaRPr lang="en-US" dirty="0"/>
          </a:p>
          <a:p>
            <a:r>
              <a:rPr lang="en-US" dirty="0"/>
              <a:t>Let’s look at a </a:t>
            </a:r>
            <a:r>
              <a:rPr lang="en-US" dirty="0" smtClean="0"/>
              <a:t>sample projects </a:t>
            </a:r>
            <a:r>
              <a:rPr lang="en-US" dirty="0"/>
              <a:t>and ID all of the parts.</a:t>
            </a:r>
          </a:p>
          <a:p>
            <a:r>
              <a:rPr lang="en-US" dirty="0" smtClean="0"/>
              <a:t>BAD: J</a:t>
            </a:r>
          </a:p>
          <a:p>
            <a:r>
              <a:rPr lang="en-US" dirty="0" smtClean="0"/>
              <a:t>GOOD: A</a:t>
            </a:r>
          </a:p>
          <a:p>
            <a:pPr marL="0" indent="0">
              <a:buNone/>
            </a:pPr>
            <a:r>
              <a:rPr lang="en-US" dirty="0">
                <a:hlinkClick r:id="rId2"/>
              </a:rPr>
              <a:t>https://secure-media.collegeboard.org/ap/pdf/ap18-csp-</a:t>
            </a:r>
            <a:r>
              <a:rPr lang="en-US" dirty="0" smtClean="0">
                <a:hlinkClick r:id="rId2"/>
              </a:rPr>
              <a:t>create.pdf</a:t>
            </a:r>
            <a:endParaRPr lang="en-US" dirty="0" smtClean="0"/>
          </a:p>
          <a:p>
            <a:pPr marL="0" indent="0">
              <a:buNone/>
            </a:pPr>
            <a:endParaRPr lang="en-US" dirty="0"/>
          </a:p>
          <a:p>
            <a:pPr marL="0" indent="0">
              <a:buNone/>
            </a:pPr>
            <a:r>
              <a:rPr lang="en-US" dirty="0">
                <a:hlinkClick r:id="rId3"/>
              </a:rPr>
              <a:t>https://apstudents.collegeboard.org/courses/ap-computer-science-principles/free-response-questions-by-</a:t>
            </a:r>
            <a:r>
              <a:rPr lang="en-US" dirty="0" smtClean="0">
                <a:hlinkClick r:id="rId3"/>
              </a:rPr>
              <a:t>year</a:t>
            </a:r>
            <a:endParaRPr lang="en-US" dirty="0" smtClean="0"/>
          </a:p>
          <a:p>
            <a:pPr marL="0" indent="0">
              <a:buNone/>
            </a:pPr>
            <a:endParaRPr lang="en-US" dirty="0"/>
          </a:p>
        </p:txBody>
      </p:sp>
    </p:spTree>
    <p:extLst>
      <p:ext uri="{BB962C8B-B14F-4D97-AF65-F5344CB8AC3E}">
        <p14:creationId xmlns:p14="http://schemas.microsoft.com/office/powerpoint/2010/main" val="2242478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12 </a:t>
            </a:r>
            <a:r>
              <a:rPr lang="en-US" dirty="0"/>
              <a:t>MC at </a:t>
            </a:r>
            <a:r>
              <a:rPr lang="en-US" dirty="0" err="1"/>
              <a:t>APClassroom.College</a:t>
            </a:r>
            <a:r>
              <a:rPr lang="en-US" dirty="0"/>
              <a:t> </a:t>
            </a:r>
            <a:r>
              <a:rPr lang="en-US" dirty="0" smtClean="0"/>
              <a:t>Board; &lt;80% will get you no/low credit.  Please email a request to Mrs. F if you want to redo it.</a:t>
            </a:r>
          </a:p>
          <a:p>
            <a:r>
              <a:rPr lang="en-US" dirty="0" smtClean="0"/>
              <a:t>Meet </a:t>
            </a:r>
            <a:r>
              <a:rPr lang="en-US" dirty="0"/>
              <a:t>with collaborator - need photo and description</a:t>
            </a:r>
          </a:p>
          <a:p>
            <a:r>
              <a:rPr lang="en-US" dirty="0"/>
              <a:t>One smaller deliverable for project completed</a:t>
            </a:r>
          </a:p>
          <a:p>
            <a:r>
              <a:rPr lang="en-US" dirty="0"/>
              <a:t>Revise your </a:t>
            </a:r>
            <a:r>
              <a:rPr lang="en-US" dirty="0" smtClean="0"/>
              <a:t>pitch, timeline </a:t>
            </a:r>
            <a:r>
              <a:rPr lang="en-US" dirty="0"/>
              <a:t>so far - some of you need to think carefully about correct analysis technique and data pairing and make sure your analysis is original and insightful for exploring your audience, problem, and/or solution.</a:t>
            </a:r>
          </a:p>
          <a:p>
            <a:r>
              <a:rPr lang="en-US" dirty="0"/>
              <a:t>Let Mrs. Frazier know if you have a preferred time/limitation for a 2-10 min check-in each week</a:t>
            </a:r>
            <a:r>
              <a:rPr lang="en-US" dirty="0" smtClean="0"/>
              <a:t>.  Those start next week and may be end of class, 2</a:t>
            </a:r>
            <a:r>
              <a:rPr lang="en-US" baseline="30000" dirty="0" smtClean="0"/>
              <a:t>nd</a:t>
            </a:r>
            <a:r>
              <a:rPr lang="en-US" dirty="0" smtClean="0"/>
              <a:t>, 6</a:t>
            </a:r>
            <a:r>
              <a:rPr lang="en-US" baseline="30000" dirty="0" smtClean="0"/>
              <a:t>th</a:t>
            </a:r>
            <a:r>
              <a:rPr lang="en-US" dirty="0" smtClean="0"/>
              <a:t>, Friday OHs, or daily OHs.</a:t>
            </a:r>
            <a:endParaRPr lang="en-US" dirty="0"/>
          </a:p>
          <a:p>
            <a:endParaRPr lang="en-US" dirty="0"/>
          </a:p>
        </p:txBody>
      </p:sp>
    </p:spTree>
    <p:extLst>
      <p:ext uri="{BB962C8B-B14F-4D97-AF65-F5344CB8AC3E}">
        <p14:creationId xmlns:p14="http://schemas.microsoft.com/office/powerpoint/2010/main" val="4247983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 breaths</a:t>
            </a:r>
            <a:r>
              <a:rPr lang="mr-IN" dirty="0" smtClean="0"/>
              <a:t>…</a:t>
            </a:r>
            <a:r>
              <a:rPr lang="en-US" dirty="0" smtClean="0"/>
              <a:t> and gratitude!</a:t>
            </a:r>
            <a:endParaRPr lang="en-US" dirty="0"/>
          </a:p>
        </p:txBody>
      </p:sp>
      <p:sp>
        <p:nvSpPr>
          <p:cNvPr id="3" name="Content Placeholder 2"/>
          <p:cNvSpPr>
            <a:spLocks noGrp="1"/>
          </p:cNvSpPr>
          <p:nvPr>
            <p:ph idx="1"/>
          </p:nvPr>
        </p:nvSpPr>
        <p:spPr/>
        <p:txBody>
          <a:bodyPr/>
          <a:lstStyle/>
          <a:p>
            <a:r>
              <a:rPr lang="en-US" dirty="0" smtClean="0"/>
              <a:t>Three things to be grateful for.  (Write them down on your paper.)</a:t>
            </a:r>
            <a:endParaRPr lang="en-US" dirty="0"/>
          </a:p>
        </p:txBody>
      </p:sp>
    </p:spTree>
    <p:extLst>
      <p:ext uri="{BB962C8B-B14F-4D97-AF65-F5344CB8AC3E}">
        <p14:creationId xmlns:p14="http://schemas.microsoft.com/office/powerpoint/2010/main" val="1425337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rcRect t="3069" b="2682"/>
          <a:stretch/>
        </p:blipFill>
        <p:spPr bwMode="auto">
          <a:xfrm>
            <a:off x="457200" y="335791"/>
            <a:ext cx="8229600" cy="6292278"/>
          </a:xfrm>
          <a:prstGeom prst="rect">
            <a:avLst/>
          </a:prstGeom>
          <a:noFill/>
          <a:ln>
            <a:noFill/>
          </a:ln>
        </p:spPr>
      </p:pic>
      <p:sp>
        <p:nvSpPr>
          <p:cNvPr id="5" name="TextBox 4"/>
          <p:cNvSpPr txBox="1"/>
          <p:nvPr/>
        </p:nvSpPr>
        <p:spPr>
          <a:xfrm>
            <a:off x="6700612" y="1722712"/>
            <a:ext cx="2160546" cy="369332"/>
          </a:xfrm>
          <a:prstGeom prst="rect">
            <a:avLst/>
          </a:prstGeom>
          <a:noFill/>
        </p:spPr>
        <p:txBody>
          <a:bodyPr wrap="square" rtlCol="0">
            <a:spAutoFit/>
          </a:bodyPr>
          <a:lstStyle/>
          <a:p>
            <a:r>
              <a:rPr lang="en-US" dirty="0" smtClean="0"/>
              <a:t>(From TA </a:t>
            </a:r>
            <a:r>
              <a:rPr lang="en-US" dirty="0" err="1" smtClean="0"/>
              <a:t>Meghana</a:t>
            </a:r>
            <a:r>
              <a:rPr lang="en-US" dirty="0" smtClean="0"/>
              <a:t>!)</a:t>
            </a:r>
            <a:endParaRPr lang="en-US" dirty="0"/>
          </a:p>
        </p:txBody>
      </p:sp>
    </p:spTree>
    <p:extLst>
      <p:ext uri="{BB962C8B-B14F-4D97-AF65-F5344CB8AC3E}">
        <p14:creationId xmlns:p14="http://schemas.microsoft.com/office/powerpoint/2010/main" val="1451825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a:t>College </a:t>
            </a:r>
            <a:r>
              <a:rPr lang="en-US" dirty="0" smtClean="0"/>
              <a:t>Board Updates</a:t>
            </a:r>
          </a:p>
          <a:p>
            <a:r>
              <a:rPr lang="en-US" dirty="0" smtClean="0"/>
              <a:t>Progress </a:t>
            </a:r>
            <a:r>
              <a:rPr lang="en-US" dirty="0"/>
              <a:t>on </a:t>
            </a:r>
            <a:r>
              <a:rPr lang="en-US" dirty="0" smtClean="0"/>
              <a:t>projects</a:t>
            </a:r>
          </a:p>
          <a:p>
            <a:pPr lvl="1"/>
            <a:r>
              <a:rPr lang="en-US" dirty="0" smtClean="0">
                <a:effectLst/>
              </a:rPr>
              <a:t>Feedback</a:t>
            </a:r>
          </a:p>
          <a:p>
            <a:pPr lvl="1"/>
            <a:r>
              <a:rPr lang="en-US" dirty="0" smtClean="0"/>
              <a:t>Timeline</a:t>
            </a:r>
          </a:p>
          <a:p>
            <a:pPr lvl="1"/>
            <a:r>
              <a:rPr lang="en-US" dirty="0" smtClean="0">
                <a:effectLst/>
              </a:rPr>
              <a:t> Review of Deliverables</a:t>
            </a:r>
          </a:p>
          <a:p>
            <a:pPr lvl="1"/>
            <a:r>
              <a:rPr lang="en-US" dirty="0" smtClean="0"/>
              <a:t>Collaboration</a:t>
            </a:r>
          </a:p>
          <a:p>
            <a:r>
              <a:rPr lang="en-US" dirty="0" smtClean="0">
                <a:effectLst/>
              </a:rPr>
              <a:t>Create (Programming) Preparation</a:t>
            </a:r>
          </a:p>
          <a:p>
            <a:pPr lvl="1"/>
            <a:endParaRPr lang="en-US" dirty="0"/>
          </a:p>
        </p:txBody>
      </p:sp>
    </p:spTree>
    <p:extLst>
      <p:ext uri="{BB962C8B-B14F-4D97-AF65-F5344CB8AC3E}">
        <p14:creationId xmlns:p14="http://schemas.microsoft.com/office/powerpoint/2010/main" val="1702328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Board Update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29091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on Projects: Feedback</a:t>
            </a:r>
            <a:endParaRPr lang="en-US" dirty="0"/>
          </a:p>
        </p:txBody>
      </p:sp>
      <p:sp>
        <p:nvSpPr>
          <p:cNvPr id="3" name="Content Placeholder 2"/>
          <p:cNvSpPr>
            <a:spLocks noGrp="1"/>
          </p:cNvSpPr>
          <p:nvPr>
            <p:ph idx="1"/>
          </p:nvPr>
        </p:nvSpPr>
        <p:spPr/>
        <p:txBody>
          <a:bodyPr>
            <a:normAutofit lnSpcReduction="10000"/>
          </a:bodyPr>
          <a:lstStyle/>
          <a:p>
            <a:r>
              <a:rPr lang="en-US" dirty="0" smtClean="0"/>
              <a:t>Great </a:t>
            </a:r>
            <a:r>
              <a:rPr lang="en-US" dirty="0"/>
              <a:t>persistence w need statements.  All approved except </a:t>
            </a:r>
            <a:r>
              <a:rPr lang="en-US" dirty="0" smtClean="0"/>
              <a:t>one.  </a:t>
            </a:r>
          </a:p>
          <a:p>
            <a:r>
              <a:rPr lang="en-US" dirty="0" smtClean="0"/>
              <a:t>Looked </a:t>
            </a:r>
            <a:r>
              <a:rPr lang="en-US" dirty="0"/>
              <a:t>at tables, background research, and collaboration plans.  Some of you need to update all of that because you changed your topic.  I was generous and gave you benefit of the doubt.  Some of you clearly rushed or didn’t understand what each deliverable is - be sure you </a:t>
            </a:r>
            <a:r>
              <a:rPr lang="en-US" dirty="0" smtClean="0"/>
              <a:t>improve this during class today.</a:t>
            </a:r>
            <a:endParaRPr lang="en-US" dirty="0"/>
          </a:p>
          <a:p>
            <a:endParaRPr lang="en-US" dirty="0"/>
          </a:p>
        </p:txBody>
      </p:sp>
    </p:spTree>
    <p:extLst>
      <p:ext uri="{BB962C8B-B14F-4D97-AF65-F5344CB8AC3E}">
        <p14:creationId xmlns:p14="http://schemas.microsoft.com/office/powerpoint/2010/main" val="1986601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on Projects: Timeline</a:t>
            </a:r>
            <a:endParaRPr lang="en-US" dirty="0"/>
          </a:p>
        </p:txBody>
      </p:sp>
      <p:sp>
        <p:nvSpPr>
          <p:cNvPr id="3" name="Content Placeholder 2"/>
          <p:cNvSpPr>
            <a:spLocks noGrp="1"/>
          </p:cNvSpPr>
          <p:nvPr>
            <p:ph idx="1"/>
          </p:nvPr>
        </p:nvSpPr>
        <p:spPr/>
        <p:txBody>
          <a:bodyPr>
            <a:normAutofit fontScale="92500"/>
          </a:bodyPr>
          <a:lstStyle/>
          <a:p>
            <a:r>
              <a:rPr lang="en-US" dirty="0" smtClean="0"/>
              <a:t>Get out your timeline </a:t>
            </a:r>
            <a:r>
              <a:rPr lang="mr-IN" dirty="0" smtClean="0"/>
              <a:t>–</a:t>
            </a:r>
            <a:r>
              <a:rPr lang="en-US" dirty="0" smtClean="0"/>
              <a:t> you’ll use it shortly </a:t>
            </a:r>
          </a:p>
          <a:p>
            <a:r>
              <a:rPr lang="en-US" dirty="0" smtClean="0"/>
              <a:t>How many small deliverables do we have?</a:t>
            </a:r>
          </a:p>
          <a:p>
            <a:r>
              <a:rPr lang="en-US" dirty="0" smtClean="0"/>
              <a:t>How much time are you giving for Programming?</a:t>
            </a:r>
          </a:p>
          <a:p>
            <a:r>
              <a:rPr lang="en-US" dirty="0" smtClean="0"/>
              <a:t>When are you starting programming?</a:t>
            </a:r>
          </a:p>
          <a:p>
            <a:r>
              <a:rPr lang="en-US" dirty="0" smtClean="0"/>
              <a:t>What are you working on this week and next week?</a:t>
            </a:r>
          </a:p>
          <a:p>
            <a:r>
              <a:rPr lang="en-US" dirty="0" smtClean="0"/>
              <a:t>Who else is working on the same deliverable this week?  (We’ll figure this out soon</a:t>
            </a:r>
            <a:r>
              <a:rPr lang="mr-IN" dirty="0" smtClean="0"/>
              <a:t>…</a:t>
            </a:r>
            <a:r>
              <a:rPr lang="en-US" dirty="0" smtClean="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91072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on Projects: Timeline</a:t>
            </a:r>
            <a:endParaRPr lang="en-US" dirty="0"/>
          </a:p>
        </p:txBody>
      </p:sp>
      <p:sp>
        <p:nvSpPr>
          <p:cNvPr id="3" name="Content Placeholder 2"/>
          <p:cNvSpPr>
            <a:spLocks noGrp="1"/>
          </p:cNvSpPr>
          <p:nvPr>
            <p:ph idx="1"/>
          </p:nvPr>
        </p:nvSpPr>
        <p:spPr/>
        <p:txBody>
          <a:bodyPr>
            <a:normAutofit/>
          </a:bodyPr>
          <a:lstStyle/>
          <a:p>
            <a:r>
              <a:rPr lang="en-US" dirty="0" smtClean="0"/>
              <a:t>Breakout Groups by first deliverable</a:t>
            </a:r>
            <a:r>
              <a:rPr lang="mr-IN" dirty="0" smtClean="0"/>
              <a:t>…</a:t>
            </a:r>
            <a:endParaRPr lang="en-US" dirty="0" smtClean="0"/>
          </a:p>
          <a:p>
            <a:pPr lvl="1"/>
            <a:r>
              <a:rPr lang="en-US" dirty="0" smtClean="0"/>
              <a:t>Set up</a:t>
            </a:r>
          </a:p>
          <a:p>
            <a:pPr lvl="1"/>
            <a:r>
              <a:rPr lang="en-US" dirty="0" smtClean="0"/>
              <a:t>We’ll use these in a few minutes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570768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263</TotalTime>
  <Words>1790</Words>
  <Application>Microsoft Macintosh PowerPoint</Application>
  <PresentationFormat>On-screen Show (4:3)</PresentationFormat>
  <Paragraphs>153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APCSP Meeting</vt:lpstr>
      <vt:lpstr>Getting Started with Zoom</vt:lpstr>
      <vt:lpstr>Deep breaths… and gratitude!</vt:lpstr>
      <vt:lpstr>PowerPoint Presentation</vt:lpstr>
      <vt:lpstr>Agenda</vt:lpstr>
      <vt:lpstr>College Board Update</vt:lpstr>
      <vt:lpstr>Progress on Projects: Feedback</vt:lpstr>
      <vt:lpstr>Progress on Projects: Timeline</vt:lpstr>
      <vt:lpstr>Progress on Projects: Timeline</vt:lpstr>
      <vt:lpstr>Progress on Projects: Timeline</vt:lpstr>
      <vt:lpstr>Breakout: Review of Deliverables</vt:lpstr>
      <vt:lpstr>Review of Deliverables</vt:lpstr>
      <vt:lpstr>Project Progress: Ready for work this week and next?</vt:lpstr>
      <vt:lpstr>Project Progress: Collaboration</vt:lpstr>
      <vt:lpstr>Quick Break (10 minutes)</vt:lpstr>
      <vt:lpstr>Create Task</vt:lpstr>
      <vt:lpstr>College Board says…</vt:lpstr>
      <vt:lpstr>p. 13 DOs and DO NOTs</vt:lpstr>
      <vt:lpstr>Abstraction in Create</vt:lpstr>
      <vt:lpstr>Abstract or Primitive?</vt:lpstr>
      <vt:lpstr>Abstraction practice</vt:lpstr>
      <vt:lpstr>Algorithm in Create</vt:lpstr>
      <vt:lpstr>Algorithms Do Interesting Work</vt:lpstr>
      <vt:lpstr>Algorithm Practice</vt:lpstr>
      <vt:lpstr>Gearing up for Programming Task (Create)</vt:lpstr>
      <vt:lpstr>HW</vt:lpstr>
    </vt:vector>
  </TitlesOfParts>
  <Company>Thyrm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APCSP Meeting</dc:title>
  <dc:creator>Debbie Frazier</dc:creator>
  <cp:lastModifiedBy>Debbie Frazier</cp:lastModifiedBy>
  <cp:revision>9</cp:revision>
  <dcterms:created xsi:type="dcterms:W3CDTF">2020-03-23T15:30:33Z</dcterms:created>
  <dcterms:modified xsi:type="dcterms:W3CDTF">2020-03-23T20:01:39Z</dcterms:modified>
</cp:coreProperties>
</file>