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4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7EC1-4E38-4175-906E-2D2A0FD2BF0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AE86-AA6C-470A-9152-906AD2AE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27: Inferences for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chapter!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practice: Problems 1, 2 (Chapter 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ready to discuss!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from a correlation?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Discuss with your table groups.  All still VERY relevant!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Scatterplot </a:t>
            </a:r>
            <a:r>
              <a:rPr lang="en-US" dirty="0" smtClean="0">
                <a:sym typeface="Wingdings" panose="05000000000000000000" pitchFamily="2" charset="2"/>
              </a:rPr>
              <a:t> association  (sometimes) correlation with R-squared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Caution: outliers, high-influence points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Caution: extrapolation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Caution: correlation and causality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can find slope using </a:t>
            </a:r>
            <a:r>
              <a:rPr lang="en-US" smtClean="0">
                <a:sym typeface="Wingdings" panose="05000000000000000000" pitchFamily="2" charset="2"/>
              </a:rPr>
              <a:t>standard </a:t>
            </a:r>
            <a:r>
              <a:rPr lang="en-US" smtClean="0">
                <a:sym typeface="Wingdings" panose="05000000000000000000" pitchFamily="2" charset="2"/>
              </a:rPr>
              <a:t>deviations</a:t>
            </a:r>
            <a:r>
              <a:rPr lang="en-US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and R (</a:t>
            </a:r>
            <a:r>
              <a:rPr lang="en-US" i="1" dirty="0" smtClean="0">
                <a:sym typeface="Wingdings" panose="05000000000000000000" pitchFamily="2" charset="2"/>
              </a:rPr>
              <a:t>how?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can find y-intercept using means and slope </a:t>
            </a:r>
            <a:r>
              <a:rPr lang="en-US" i="1" dirty="0" smtClean="0">
                <a:sym typeface="Wingdings" panose="05000000000000000000" pitchFamily="2" charset="2"/>
              </a:rPr>
              <a:t>(how?)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i="1" dirty="0" smtClean="0">
                <a:sym typeface="Wingdings" panose="05000000000000000000" pitchFamily="2" charset="2"/>
              </a:rPr>
              <a:t>The scatterplot and corresponding linear equation is based on a sample set.  We can infer from this…</a:t>
            </a:r>
            <a:endParaRPr lang="en-US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38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Inferring for a pop from a regression of a sample assumes… for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16" y="1499616"/>
            <a:ext cx="11987784" cy="5273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Means of y for each x fall along line</a:t>
            </a:r>
          </a:p>
          <a:p>
            <a:r>
              <a:rPr lang="en-US" dirty="0" smtClean="0"/>
              <a:t>Values of y for each x create a normal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distribution (pictured vertically)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Our line based on a sample: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y-hat</a:t>
            </a:r>
            <a:r>
              <a:rPr lang="en-US" dirty="0" smtClean="0"/>
              <a:t> = </a:t>
            </a:r>
            <a:r>
              <a:rPr lang="en-US" dirty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dirty="0"/>
              <a:t>b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r>
              <a:rPr lang="en-US" dirty="0" smtClean="0"/>
              <a:t>Our inferred line (for pop):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 µ</a:t>
            </a:r>
            <a:r>
              <a:rPr lang="en-US" i="1" baseline="-25000" dirty="0" smtClean="0"/>
              <a:t>y</a:t>
            </a:r>
            <a:r>
              <a:rPr lang="en-US" dirty="0" smtClean="0"/>
              <a:t>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i="1" dirty="0" smtClean="0"/>
              <a:t>x		for our line	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note </a:t>
            </a:r>
            <a:r>
              <a:rPr lang="en-US" i="1" dirty="0" err="1" smtClean="0"/>
              <a:t>greek</a:t>
            </a:r>
            <a:r>
              <a:rPr lang="en-US" i="1" dirty="0" smtClean="0"/>
              <a:t> symbols as this is a model for pop (parameters)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	Ɛ = y - µ</a:t>
            </a:r>
            <a:r>
              <a:rPr lang="en-US" i="1" baseline="-25000" dirty="0" smtClean="0"/>
              <a:t>y</a:t>
            </a:r>
            <a:r>
              <a:rPr lang="en-US" i="1" dirty="0" smtClean="0"/>
              <a:t>	error (residual) is observed – expected for </a:t>
            </a:r>
            <a:r>
              <a:rPr lang="en-US" i="1" u="sng" dirty="0" smtClean="0"/>
              <a:t>each</a:t>
            </a:r>
            <a:r>
              <a:rPr lang="en-US" i="1" dirty="0" smtClean="0"/>
              <a:t> 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 y</a:t>
            </a:r>
            <a:r>
              <a:rPr lang="en-US" dirty="0" smtClean="0"/>
              <a:t>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i="1" dirty="0" smtClean="0"/>
              <a:t>x + Ɛ	for solving for </a:t>
            </a:r>
            <a:r>
              <a:rPr lang="en-US" i="1" u="sng" dirty="0" smtClean="0"/>
              <a:t>each</a:t>
            </a:r>
            <a:r>
              <a:rPr lang="en-US" i="1" dirty="0" smtClean="0"/>
              <a:t> y, considering error</a:t>
            </a:r>
            <a:endParaRPr lang="en-US" dirty="0"/>
          </a:p>
        </p:txBody>
      </p:sp>
      <p:pic>
        <p:nvPicPr>
          <p:cNvPr id="1026" name="Picture 2" descr="http://blogs.sas.com/content/iml/files/2015/09/GLM_normal_ident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61" y="796163"/>
            <a:ext cx="5205137" cy="39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825624"/>
            <a:ext cx="10732008" cy="48952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Straight Enough Condition: Is association a correlation?</a:t>
            </a:r>
          </a:p>
          <a:p>
            <a:pPr lvl="1"/>
            <a:r>
              <a:rPr lang="en-US" dirty="0" smtClean="0"/>
              <a:t>Look at scatterplot of residuals against x or y-hat (plots should be h_______ or have no pattern)</a:t>
            </a:r>
          </a:p>
          <a:p>
            <a:r>
              <a:rPr lang="en-US" dirty="0" smtClean="0"/>
              <a:t>Randomization Condition</a:t>
            </a:r>
          </a:p>
          <a:p>
            <a:r>
              <a:rPr lang="en-US" dirty="0" smtClean="0"/>
              <a:t>&lt;10% population</a:t>
            </a:r>
          </a:p>
          <a:p>
            <a:r>
              <a:rPr lang="en-US" dirty="0" smtClean="0"/>
              <a:t>“Does the Plot Thicken? Condition” / Equal Variance Assumption</a:t>
            </a:r>
          </a:p>
          <a:p>
            <a:pPr lvl="1"/>
            <a:r>
              <a:rPr lang="en-US" dirty="0" smtClean="0"/>
              <a:t>Look at size of scatter (</a:t>
            </a:r>
            <a:r>
              <a:rPr lang="en-US" dirty="0" err="1" smtClean="0"/>
              <a:t>std</a:t>
            </a:r>
            <a:r>
              <a:rPr lang="en-US" dirty="0" smtClean="0"/>
              <a:t> dev of </a:t>
            </a:r>
            <a:r>
              <a:rPr lang="en-US" dirty="0"/>
              <a:t>residuals, </a:t>
            </a:r>
            <a:r>
              <a:rPr lang="en-US" dirty="0" smtClean="0"/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scatter everywhere?</a:t>
            </a:r>
          </a:p>
          <a:p>
            <a:pPr lvl="1"/>
            <a:r>
              <a:rPr lang="en-US" dirty="0" smtClean="0"/>
              <a:t>BAD: Fans.  Gaps.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Nearly Normal </a:t>
            </a:r>
            <a:r>
              <a:rPr lang="en-US" u="sng" dirty="0" smtClean="0">
                <a:sym typeface="Wingdings" panose="05000000000000000000" pitchFamily="2" charset="2"/>
              </a:rPr>
              <a:t>Residuals</a:t>
            </a:r>
            <a:r>
              <a:rPr lang="en-US" dirty="0" smtClean="0">
                <a:sym typeface="Wingdings" panose="05000000000000000000" pitchFamily="2" charset="2"/>
              </a:rPr>
              <a:t> Condition (</a:t>
            </a:r>
            <a:r>
              <a:rPr lang="en-US" dirty="0" err="1" smtClean="0">
                <a:sym typeface="Wingdings" panose="05000000000000000000" pitchFamily="2" charset="2"/>
              </a:rPr>
              <a:t>distrib</a:t>
            </a:r>
            <a:r>
              <a:rPr lang="en-US" dirty="0" smtClean="0">
                <a:sym typeface="Wingdings" panose="05000000000000000000" pitchFamily="2" charset="2"/>
              </a:rPr>
              <a:t> of residuals needs to be normal or n great)</a:t>
            </a:r>
          </a:p>
          <a:p>
            <a:pPr lvl="1"/>
            <a:r>
              <a:rPr lang="en-US" dirty="0" smtClean="0"/>
              <a:t>Plot </a:t>
            </a:r>
            <a:r>
              <a:rPr lang="en-US" dirty="0" err="1" smtClean="0"/>
              <a:t>histo</a:t>
            </a:r>
            <a:r>
              <a:rPr lang="en-US" dirty="0" smtClean="0"/>
              <a:t> of residuals </a:t>
            </a:r>
            <a:r>
              <a:rPr lang="en-US" dirty="0" smtClean="0">
                <a:sym typeface="Wingdings" panose="05000000000000000000" pitchFamily="2" charset="2"/>
              </a:rPr>
              <a:t> normal?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2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baseline="-25000" dirty="0" smtClean="0"/>
              <a:t>e</a:t>
            </a:r>
            <a:endParaRPr lang="en-US" baseline="-25000" dirty="0"/>
          </a:p>
          <a:p>
            <a:r>
              <a:rPr lang="en-US" dirty="0" smtClean="0"/>
              <a:t>Measures spread about the line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est</a:t>
            </a:r>
            <a:r>
              <a:rPr lang="en-US" dirty="0" smtClean="0"/>
              <a:t> = y-hat in this formula for s</a:t>
            </a:r>
            <a:r>
              <a:rPr lang="en-US" baseline="-25000" dirty="0" smtClean="0"/>
              <a:t>e</a:t>
            </a:r>
            <a:r>
              <a:rPr lang="en-US" dirty="0" smtClean="0"/>
              <a:t> (or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res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-2 is used as we don’t truly know slope and intercept; modify our degrees of freedom</a:t>
            </a:r>
          </a:p>
          <a:p>
            <a:endParaRPr lang="en-US" dirty="0"/>
          </a:p>
          <a:p>
            <a:r>
              <a:rPr lang="en-US" dirty="0" smtClean="0"/>
              <a:t>s</a:t>
            </a:r>
            <a:r>
              <a:rPr lang="en-US" baseline="-25000" dirty="0" smtClean="0"/>
              <a:t>e  </a:t>
            </a:r>
            <a:r>
              <a:rPr lang="en-US" dirty="0" smtClean="0"/>
              <a:t>and R-squared tell us about strength of regression</a:t>
            </a:r>
          </a:p>
          <a:p>
            <a:endParaRPr lang="en-US" dirty="0"/>
          </a:p>
        </p:txBody>
      </p:sp>
      <p:pic>
        <p:nvPicPr>
          <p:cNvPr id="2050" name="Picture 2" descr="https://www.medcalc.org/manual/_help/formula/image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95" y="2719768"/>
            <a:ext cx="3031486" cy="9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model, inference?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Higher n…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Higher variance of x (thus </a:t>
            </a: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baseline="-25000" dirty="0" err="1" smtClean="0"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)…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Lower residuals (thus spread about the line, s</a:t>
            </a:r>
            <a:r>
              <a:rPr lang="en-US" baseline="-25000" dirty="0" smtClean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)…</a:t>
            </a:r>
          </a:p>
          <a:p>
            <a:pPr marL="1828800" lvl="4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	All lead to more consistent inference of slope</a:t>
            </a:r>
          </a:p>
          <a:p>
            <a:pPr marL="1828800" lvl="4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	(and its </a:t>
            </a:r>
            <a:r>
              <a:rPr lang="en-US" sz="2800" dirty="0" err="1" smtClean="0">
                <a:sym typeface="Wingdings" panose="05000000000000000000" pitchFamily="2" charset="2"/>
              </a:rPr>
              <a:t>std</a:t>
            </a:r>
            <a:r>
              <a:rPr lang="en-US" sz="2800" dirty="0" smtClean="0">
                <a:sym typeface="Wingdings" panose="05000000000000000000" pitchFamily="2" charset="2"/>
              </a:rPr>
              <a:t> error, SE(</a:t>
            </a:r>
            <a:r>
              <a:rPr lang="en-US" sz="2800" i="1" dirty="0" smtClean="0">
                <a:sym typeface="Wingdings" panose="05000000000000000000" pitchFamily="2" charset="2"/>
              </a:rPr>
              <a:t>b</a:t>
            </a:r>
            <a:r>
              <a:rPr lang="en-US" sz="2800" baseline="-25000" dirty="0" smtClean="0">
                <a:sym typeface="Wingdings" panose="05000000000000000000" pitchFamily="2" charset="2"/>
              </a:rPr>
              <a:t>1</a:t>
            </a:r>
            <a:r>
              <a:rPr lang="en-US" sz="2800" dirty="0" smtClean="0">
                <a:sym typeface="Wingdings" panose="05000000000000000000" pitchFamily="2" charset="2"/>
              </a:rPr>
              <a:t>))</a:t>
            </a:r>
          </a:p>
          <a:p>
            <a:pPr marL="1828800" lvl="4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		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09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 Regression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5455793"/>
            <a:ext cx="10515600" cy="4351338"/>
          </a:xfrm>
        </p:spPr>
        <p:txBody>
          <a:bodyPr/>
          <a:lstStyle/>
          <a:p>
            <a:r>
              <a:rPr lang="en-US" dirty="0" smtClean="0"/>
              <a:t>Could also make a </a:t>
            </a:r>
            <a:r>
              <a:rPr lang="en-US" dirty="0" err="1" smtClean="0"/>
              <a:t>distrib</a:t>
            </a:r>
            <a:r>
              <a:rPr lang="en-US" dirty="0" smtClean="0"/>
              <a:t> for intercepts, but usually don’t find this as interesting.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26451"/>
              </p:ext>
            </p:extLst>
          </p:nvPr>
        </p:nvGraphicFramePr>
        <p:xfrm>
          <a:off x="821811" y="1429512"/>
          <a:ext cx="10114091" cy="391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4327920" imgH="1673280" progId="">
                  <p:embed/>
                </p:oleObj>
              </mc:Choice>
              <mc:Fallback>
                <p:oleObj r:id="rId3" imgW="4327920" imgH="1673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1811" y="1429512"/>
                        <a:ext cx="10114091" cy="3910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5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With the t-model</a:t>
            </a:r>
          </a:p>
          <a:p>
            <a:pPr lvl="1"/>
            <a:r>
              <a:rPr lang="en-US" dirty="0" smtClean="0"/>
              <a:t>t-interval		STAT TESTS   </a:t>
            </a:r>
            <a:r>
              <a:rPr lang="en-US" dirty="0" err="1" smtClean="0"/>
              <a:t>LinRegTInt</a:t>
            </a:r>
            <a:endParaRPr lang="en-US" dirty="0" smtClean="0"/>
          </a:p>
          <a:p>
            <a:pPr lvl="1"/>
            <a:r>
              <a:rPr lang="en-US" dirty="0" smtClean="0"/>
              <a:t>t-test		</a:t>
            </a:r>
            <a:r>
              <a:rPr lang="en-US" i="1" dirty="0" smtClean="0"/>
              <a:t>Note: software usually assumes 2-sided only!</a:t>
            </a:r>
            <a:endParaRPr lang="en-US" dirty="0" smtClean="0"/>
          </a:p>
          <a:p>
            <a:pPr lvl="1"/>
            <a:r>
              <a:rPr lang="en-US" dirty="0" smtClean="0"/>
              <a:t>Remember </a:t>
            </a:r>
            <a:r>
              <a:rPr lang="en-US" dirty="0" err="1" smtClean="0"/>
              <a:t>df</a:t>
            </a:r>
            <a:r>
              <a:rPr lang="en-US" dirty="0" smtClean="0"/>
              <a:t> = n-2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Null hypothesis: slope is zero (y and x don’t have a linear relationship)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STAT TESTS	</a:t>
            </a:r>
            <a:r>
              <a:rPr lang="en-US" dirty="0" err="1" smtClean="0"/>
              <a:t>LinRegTTest</a:t>
            </a:r>
            <a:r>
              <a:rPr lang="en-US" dirty="0" smtClean="0"/>
              <a:t> </a:t>
            </a:r>
            <a:r>
              <a:rPr lang="en-US" i="1" dirty="0" smtClean="0"/>
              <a:t>give lists, Freq:1 (each point counts once)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tell it to store equation as Y1 (remember?)</a:t>
            </a:r>
          </a:p>
          <a:p>
            <a:pPr marL="0" indent="0">
              <a:buNone/>
            </a:pPr>
            <a:r>
              <a:rPr lang="en-US" i="1" dirty="0" smtClean="0"/>
              <a:t>returns t, p, coefficients of regression: a and b, s (</a:t>
            </a:r>
            <a:r>
              <a:rPr lang="en-US" i="1" dirty="0" err="1" smtClean="0"/>
              <a:t>std</a:t>
            </a:r>
            <a:r>
              <a:rPr lang="en-US" i="1" dirty="0" smtClean="0"/>
              <a:t> dev of errors around the true line), r-squared, r…   DOES NOT give SE(b)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t=b-0/SE(b)</a:t>
            </a:r>
          </a:p>
        </p:txBody>
      </p:sp>
    </p:spTree>
    <p:extLst>
      <p:ext uri="{BB962C8B-B14F-4D97-AF65-F5344CB8AC3E}">
        <p14:creationId xmlns:p14="http://schemas.microsoft.com/office/powerpoint/2010/main" val="37848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14525"/>
              </p:ext>
            </p:extLst>
          </p:nvPr>
        </p:nvGraphicFramePr>
        <p:xfrm>
          <a:off x="838200" y="1271016"/>
          <a:ext cx="3971544" cy="45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928"/>
                <a:gridCol w="2642616"/>
              </a:tblGrid>
              <a:tr h="449961">
                <a:tc>
                  <a:txBody>
                    <a:bodyPr/>
                    <a:lstStyle/>
                    <a:p>
                      <a:r>
                        <a:rPr lang="en-US" dirty="0" smtClean="0"/>
                        <a:t>Degrees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 to run marathon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4336" y="513799"/>
            <a:ext cx="63794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temperature influence time to complete a marathon? (SRS for 11 marathons)</a:t>
            </a:r>
          </a:p>
          <a:p>
            <a:endParaRPr lang="en-US" sz="2400" dirty="0"/>
          </a:p>
          <a:p>
            <a:r>
              <a:rPr lang="en-US" sz="2400" dirty="0" smtClean="0"/>
              <a:t>Check association first</a:t>
            </a:r>
          </a:p>
          <a:p>
            <a:endParaRPr lang="en-US" sz="2400" dirty="0" smtClean="0"/>
          </a:p>
          <a:p>
            <a:r>
              <a:rPr lang="en-US" sz="2400" dirty="0" smtClean="0"/>
              <a:t>Name of test</a:t>
            </a:r>
          </a:p>
          <a:p>
            <a:endParaRPr lang="en-US" sz="2400" dirty="0" smtClean="0"/>
          </a:p>
          <a:p>
            <a:r>
              <a:rPr lang="en-US" sz="2400" dirty="0" smtClean="0"/>
              <a:t>Hypothesis</a:t>
            </a:r>
          </a:p>
          <a:p>
            <a:endParaRPr lang="en-US" sz="2400" dirty="0"/>
          </a:p>
          <a:p>
            <a:r>
              <a:rPr lang="en-US" sz="2400" dirty="0" smtClean="0"/>
              <a:t>Conditions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 SE, test statistic, draw model, show work</a:t>
            </a:r>
          </a:p>
          <a:p>
            <a:endParaRPr lang="en-US" sz="2400" dirty="0"/>
          </a:p>
          <a:p>
            <a:r>
              <a:rPr lang="en-US" sz="2400" dirty="0" smtClean="0"/>
              <a:t>State a conclusion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413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Chapter 27: Inferences for Regression</vt:lpstr>
      <vt:lpstr>Inference from a correlation?</vt:lpstr>
      <vt:lpstr>Inferring for a pop from a regression of a sample assumes… for pop</vt:lpstr>
      <vt:lpstr>Condition Checking</vt:lpstr>
      <vt:lpstr>Residual standard deviation</vt:lpstr>
      <vt:lpstr>Strength of model, inference?</vt:lpstr>
      <vt:lpstr>Lin Regression T-test</vt:lpstr>
      <vt:lpstr>Regression Inference</vt:lpstr>
      <vt:lpstr>Example</vt:lpstr>
      <vt:lpstr>Group practice: Problems 1, 2 (Chapter 27)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27: Inferences for Regression</dc:title>
  <dc:creator>Frazier, Debbie</dc:creator>
  <cp:lastModifiedBy>Frazier, Debbie</cp:lastModifiedBy>
  <cp:revision>16</cp:revision>
  <dcterms:created xsi:type="dcterms:W3CDTF">2016-03-22T16:32:02Z</dcterms:created>
  <dcterms:modified xsi:type="dcterms:W3CDTF">2017-03-24T22:03:52Z</dcterms:modified>
</cp:coreProperties>
</file>