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08381-4D1C-43FB-95A4-436A5F9536E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56B6-974B-4496-ABAD-7AE5F96B1B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add units when describing slope.  Even for standardized lines, can add context (e.g. fat and protein)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56B6-974B-4496-ABAD-7AE5F96B1B2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linear relationship,  line is horizontal.  X doesn’t predict 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56B6-974B-4496-ABAD-7AE5F96B1B2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56B6-974B-4496-ABAD-7AE5F96B1B2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56B6-974B-4496-ABAD-7AE5F96B1B2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C5AD-85DD-40D5-BCCF-B14D83472E6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A5B1-C707-48B2-89B5-88BD1675EB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&amp;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Linear Regression (with wisdom!)</a:t>
            </a:r>
          </a:p>
          <a:p>
            <a:r>
              <a:rPr lang="en-US" dirty="0" smtClean="0"/>
              <a:t>AP Statistics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Cautions…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Regression for y from x ≠ regression for x from y</a:t>
            </a:r>
          </a:p>
          <a:p>
            <a:r>
              <a:rPr lang="en-US" dirty="0" smtClean="0"/>
              <a:t>Can’t use x predictor (on y) to predict z</a:t>
            </a:r>
          </a:p>
          <a:p>
            <a:pPr lvl="1"/>
            <a:r>
              <a:rPr lang="en-US" dirty="0" smtClean="0"/>
              <a:t>Perform a new regression for z on y!</a:t>
            </a:r>
          </a:p>
          <a:p>
            <a:r>
              <a:rPr lang="en-US" b="1" u="sng" dirty="0" smtClean="0"/>
              <a:t>Don’t extrapolate</a:t>
            </a:r>
            <a:r>
              <a:rPr lang="en-US" dirty="0" smtClean="0"/>
              <a:t>: don’t predict for x beyond range of x in model</a:t>
            </a:r>
          </a:p>
          <a:p>
            <a:r>
              <a:rPr lang="en-US" dirty="0" smtClean="0"/>
              <a:t>Use predictions to check regression equations.  Do predictions seem reasonable?</a:t>
            </a:r>
          </a:p>
          <a:p>
            <a:r>
              <a:rPr lang="en-US" dirty="0" smtClean="0"/>
              <a:t>Regression </a:t>
            </a:r>
            <a:r>
              <a:rPr lang="en-US" dirty="0" smtClean="0"/>
              <a:t>≠</a:t>
            </a:r>
            <a:r>
              <a:rPr lang="en-US" dirty="0" smtClean="0"/>
              <a:t> causation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accounts for variation in data, not data itself</a:t>
            </a:r>
          </a:p>
          <a:p>
            <a:r>
              <a:rPr lang="en-US" b="1" u="sng" dirty="0" smtClean="0"/>
              <a:t>Outlier = datum with large residual</a:t>
            </a:r>
          </a:p>
          <a:p>
            <a:pPr lvl="1"/>
            <a:r>
              <a:rPr lang="en-US" b="1" dirty="0" smtClean="0"/>
              <a:t>Has high leverage, influence</a:t>
            </a:r>
            <a:r>
              <a:rPr lang="en-US" dirty="0" smtClean="0"/>
              <a:t>  (remove and re-model)</a:t>
            </a:r>
          </a:p>
          <a:p>
            <a:pPr lvl="1"/>
            <a:r>
              <a:rPr lang="en-US" dirty="0" smtClean="0"/>
              <a:t>Can hide in plots of residuals.  Try a </a:t>
            </a:r>
            <a:r>
              <a:rPr lang="en-US" dirty="0" err="1" smtClean="0"/>
              <a:t>scatterplot</a:t>
            </a:r>
            <a:r>
              <a:rPr lang="en-US" dirty="0" smtClean="0"/>
              <a:t> of data first.</a:t>
            </a:r>
          </a:p>
          <a:p>
            <a:r>
              <a:rPr lang="en-US" dirty="0" smtClean="0"/>
              <a:t>Be leery of regressions on summaries</a:t>
            </a:r>
          </a:p>
          <a:p>
            <a:pPr lvl="1"/>
            <a:r>
              <a:rPr lang="en-US" dirty="0" smtClean="0"/>
              <a:t>Summaries remove data, scatter, outliers… can’t trust them on their own!  </a:t>
            </a:r>
            <a:r>
              <a:rPr lang="en-US" i="1" dirty="0" smtClean="0"/>
              <a:t>Remember Simpson’s Paradox?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/>
          <a:lstStyle/>
          <a:p>
            <a:r>
              <a:rPr lang="en-US" dirty="0" smtClean="0"/>
              <a:t>Linear Model = Line of Best </a:t>
            </a:r>
            <a:r>
              <a:rPr lang="en-US" dirty="0"/>
              <a:t>F</a:t>
            </a:r>
            <a:r>
              <a:rPr lang="en-US" dirty="0" smtClean="0"/>
              <a:t>it = </a:t>
            </a:r>
            <a:r>
              <a:rPr lang="en-US" dirty="0"/>
              <a:t>R</a:t>
            </a:r>
            <a:r>
              <a:rPr lang="en-US" dirty="0" smtClean="0"/>
              <a:t>egression Line</a:t>
            </a:r>
          </a:p>
          <a:p>
            <a:r>
              <a:rPr lang="en-US" dirty="0" smtClean="0"/>
              <a:t>Given x, predict y :     “y hat”</a:t>
            </a:r>
          </a:p>
          <a:p>
            <a:endParaRPr lang="en-US" dirty="0"/>
          </a:p>
          <a:p>
            <a:r>
              <a:rPr lang="en-US" dirty="0" smtClean="0"/>
              <a:t>    will be on line</a:t>
            </a:r>
          </a:p>
          <a:p>
            <a:r>
              <a:rPr lang="en-US" dirty="0" smtClean="0"/>
              <a:t>How far is data from line?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cramster-image.s3.amazonaws.com/definitions/stat-34-eq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888067"/>
            <a:ext cx="381000" cy="550333"/>
          </a:xfrm>
          <a:prstGeom prst="rect">
            <a:avLst/>
          </a:prstGeom>
          <a:noFill/>
        </p:spPr>
      </p:pic>
      <p:pic>
        <p:nvPicPr>
          <p:cNvPr id="1028" name="Picture 4" descr="http://www.philender.com/courses/linearmodels/examples/class1.gif"/>
          <p:cNvPicPr>
            <a:picLocks noChangeAspect="1" noChangeArrowheads="1"/>
          </p:cNvPicPr>
          <p:nvPr/>
        </p:nvPicPr>
        <p:blipFill>
          <a:blip r:embed="rId3" cstate="print"/>
          <a:srcRect l="5263"/>
          <a:stretch>
            <a:fillRect/>
          </a:stretch>
        </p:blipFill>
        <p:spPr bwMode="auto">
          <a:xfrm>
            <a:off x="5029200" y="3810000"/>
            <a:ext cx="4114800" cy="2895601"/>
          </a:xfrm>
          <a:prstGeom prst="rect">
            <a:avLst/>
          </a:prstGeom>
          <a:noFill/>
        </p:spPr>
      </p:pic>
      <p:sp>
        <p:nvSpPr>
          <p:cNvPr id="1030" name="AutoShape 6" descr="Image result for residual equ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residual equ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stats4stem.org/uploads/1/7/6/7/1767713/562730_orig.png?4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064" y="4495800"/>
            <a:ext cx="4729936" cy="1905000"/>
          </a:xfrm>
          <a:prstGeom prst="rect">
            <a:avLst/>
          </a:prstGeom>
          <a:noFill/>
        </p:spPr>
      </p:pic>
      <p:pic>
        <p:nvPicPr>
          <p:cNvPr id="9" name="Picture 2" descr="http://cramster-image.s3.amazonaws.com/definitions/stat-34-eq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0"/>
            <a:ext cx="381000" cy="550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esidual = e	</a:t>
            </a:r>
            <a:r>
              <a:rPr lang="en-US" i="1" dirty="0" smtClean="0"/>
              <a:t>“error between data and model”</a:t>
            </a:r>
          </a:p>
          <a:p>
            <a:r>
              <a:rPr lang="en-US" dirty="0" smtClean="0"/>
              <a:t>-e :    is an overestimate</a:t>
            </a:r>
          </a:p>
          <a:p>
            <a:r>
              <a:rPr lang="en-US" dirty="0" smtClean="0"/>
              <a:t>+e :     is an underestimate</a:t>
            </a:r>
          </a:p>
          <a:p>
            <a:endParaRPr lang="en-US" dirty="0" smtClean="0"/>
          </a:p>
          <a:p>
            <a:r>
              <a:rPr lang="en-US" dirty="0" smtClean="0"/>
              <a:t>Smallest sum of squares of e gives us “line of best fit”</a:t>
            </a:r>
            <a:r>
              <a:rPr lang="en-US" i="1" dirty="0" smtClean="0"/>
              <a:t>  (your software does this for you)</a:t>
            </a:r>
            <a:endParaRPr lang="en-US" i="1" dirty="0"/>
          </a:p>
        </p:txBody>
      </p:sp>
      <p:pic>
        <p:nvPicPr>
          <p:cNvPr id="15362" name="Picture 2" descr="http://www.mathwords.com/r/r_assets/r9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40913"/>
            <a:ext cx="4419600" cy="1692887"/>
          </a:xfrm>
          <a:prstGeom prst="rect">
            <a:avLst/>
          </a:prstGeom>
          <a:noFill/>
        </p:spPr>
      </p:pic>
      <p:pic>
        <p:nvPicPr>
          <p:cNvPr id="15364" name="Picture 4" descr="http://ww2.tnstate.edu/ganter/BIO-311-Ch12-Eq5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143208"/>
            <a:ext cx="5286375" cy="1409992"/>
          </a:xfrm>
          <a:prstGeom prst="rect">
            <a:avLst/>
          </a:prstGeom>
          <a:noFill/>
        </p:spPr>
      </p:pic>
      <p:pic>
        <p:nvPicPr>
          <p:cNvPr id="6" name="Picture 2" descr="http://cramster-image.s3.amazonaws.com/definitions/stat-34-eq-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905000"/>
            <a:ext cx="381000" cy="550333"/>
          </a:xfrm>
          <a:prstGeom prst="rect">
            <a:avLst/>
          </a:prstGeom>
          <a:noFill/>
        </p:spPr>
      </p:pic>
      <p:pic>
        <p:nvPicPr>
          <p:cNvPr id="7" name="Picture 2" descr="http://cramster-image.s3.amazonaws.com/definitions/stat-34-eq-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514600"/>
            <a:ext cx="381000" cy="550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Correlation Coefficient = “index of correlation” =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data standardized, line: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ẑ</a:t>
            </a:r>
            <a:r>
              <a:rPr lang="en-US" baseline="-25000" dirty="0" err="1" smtClean="0"/>
              <a:t>y</a:t>
            </a:r>
            <a:r>
              <a:rPr lang="en-US" baseline="-25000" dirty="0" smtClean="0"/>
              <a:t> </a:t>
            </a:r>
            <a:r>
              <a:rPr lang="en-US" dirty="0" smtClean="0"/>
              <a:t>= r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		</a:t>
            </a:r>
            <a:r>
              <a:rPr lang="en-US" baseline="-25000" dirty="0" smtClean="0">
                <a:sym typeface="Wingdings" pitchFamily="2" charset="2"/>
              </a:rPr>
              <a:t> standardized means intercept is zero…</a:t>
            </a:r>
            <a:endParaRPr lang="en-US" baseline="-25000" dirty="0" smtClean="0"/>
          </a:p>
          <a:p>
            <a:r>
              <a:rPr lang="en-US" dirty="0" smtClean="0"/>
              <a:t>r = slope of standardized line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“moving any # of std. dev. in x, moves r times that # of std. </a:t>
            </a:r>
            <a:r>
              <a:rPr lang="en-US" dirty="0" err="1" smtClean="0"/>
              <a:t>dev.s</a:t>
            </a:r>
            <a:r>
              <a:rPr lang="en-US" dirty="0" smtClean="0"/>
              <a:t> in y”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Ex.: </a:t>
            </a:r>
            <a:r>
              <a:rPr lang="en-US" dirty="0"/>
              <a:t>F</a:t>
            </a:r>
            <a:r>
              <a:rPr lang="en-US" dirty="0" smtClean="0"/>
              <a:t>or regression comparing burger fat and protein content: 		</a:t>
            </a:r>
            <a:r>
              <a:rPr lang="en-US" dirty="0" err="1" smtClean="0"/>
              <a:t>ẑ</a:t>
            </a:r>
            <a:r>
              <a:rPr lang="en-US" baseline="-25000" dirty="0" err="1" smtClean="0"/>
              <a:t>fat</a:t>
            </a:r>
            <a:r>
              <a:rPr lang="en-US" dirty="0" smtClean="0"/>
              <a:t> = 0.83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protein</a:t>
            </a:r>
            <a:endParaRPr lang="en-US" baseline="-25000" dirty="0" smtClean="0"/>
          </a:p>
          <a:p>
            <a:pPr>
              <a:buNone/>
            </a:pPr>
            <a:r>
              <a:rPr lang="en-US" i="1" dirty="0" smtClean="0"/>
              <a:t>“ given</a:t>
            </a:r>
            <a:r>
              <a:rPr lang="en-US" i="1" dirty="0"/>
              <a:t> </a:t>
            </a:r>
            <a:r>
              <a:rPr lang="en-US" i="1" dirty="0" smtClean="0"/>
              <a:t>protein content, ____ content  is _____ std. </a:t>
            </a:r>
            <a:r>
              <a:rPr lang="en-US" i="1" dirty="0" err="1" smtClean="0"/>
              <a:t>dev.s</a:t>
            </a:r>
            <a:r>
              <a:rPr lang="en-US" i="1" dirty="0" smtClean="0"/>
              <a:t> above or below the mean ___ content”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smtClean="0"/>
              <a:t>r = 0 for </a:t>
            </a:r>
            <a:r>
              <a:rPr lang="en-US" dirty="0" err="1" smtClean="0"/>
              <a:t>ẑ</a:t>
            </a:r>
            <a:r>
              <a:rPr lang="en-US" baseline="-25000" dirty="0" err="1" smtClean="0"/>
              <a:t>y</a:t>
            </a:r>
            <a:r>
              <a:rPr lang="en-US" baseline="-25000" dirty="0" smtClean="0"/>
              <a:t> </a:t>
            </a:r>
            <a:r>
              <a:rPr lang="en-US" dirty="0" smtClean="0"/>
              <a:t>= r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What if r=0?		</a:t>
            </a:r>
            <a:r>
              <a:rPr lang="en-US" i="1" dirty="0" smtClean="0"/>
              <a:t>Discuss at your tables.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REMEMBER: </a:t>
            </a:r>
          </a:p>
          <a:p>
            <a:r>
              <a:rPr lang="en-US" dirty="0" smtClean="0"/>
              <a:t>If data standardized, line: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ẑ</a:t>
            </a:r>
            <a:r>
              <a:rPr lang="en-US" baseline="-25000" dirty="0" err="1" smtClean="0"/>
              <a:t>y</a:t>
            </a:r>
            <a:r>
              <a:rPr lang="en-US" baseline="-25000" dirty="0" smtClean="0"/>
              <a:t> </a:t>
            </a:r>
            <a:r>
              <a:rPr lang="en-US" dirty="0" smtClean="0"/>
              <a:t>= r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r = slope of line</a:t>
            </a:r>
          </a:p>
          <a:p>
            <a:pPr>
              <a:buNone/>
            </a:pPr>
            <a:r>
              <a:rPr lang="en-US" dirty="0" smtClean="0"/>
              <a:t>	“moving any # of std. dev. in x moves r times that # of std. </a:t>
            </a:r>
            <a:r>
              <a:rPr lang="en-US" dirty="0" err="1" smtClean="0"/>
              <a:t>dev.s</a:t>
            </a:r>
            <a:r>
              <a:rPr lang="en-US" dirty="0" smtClean="0"/>
              <a:t> in y”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2   </a:t>
            </a:r>
            <a:r>
              <a:rPr lang="en-US" dirty="0" smtClean="0"/>
              <a:t>(aka</a:t>
            </a:r>
            <a:r>
              <a:rPr lang="en-US" baseline="30000" dirty="0" smtClean="0"/>
              <a:t> </a:t>
            </a:r>
            <a:r>
              <a:rPr lang="en-US" dirty="0"/>
              <a:t>R</a:t>
            </a:r>
            <a:r>
              <a:rPr lang="en-US" baseline="30000" dirty="0" smtClean="0"/>
              <a:t>2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% of variability in y explained by x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variation accounted for by linear model</a:t>
            </a:r>
          </a:p>
          <a:p>
            <a:r>
              <a:rPr lang="en-US" dirty="0" smtClean="0"/>
              <a:t>1- 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fraction of original variation left in residuals</a:t>
            </a:r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is between ____ and ____</a:t>
            </a:r>
          </a:p>
          <a:p>
            <a:pPr>
              <a:buNone/>
            </a:pPr>
            <a:r>
              <a:rPr lang="en-US" i="1" dirty="0" smtClean="0"/>
              <a:t>Remember, r isn’t a %... But r</a:t>
            </a:r>
            <a:r>
              <a:rPr lang="en-US" i="1" baseline="30000" dirty="0" smtClean="0"/>
              <a:t>2</a:t>
            </a:r>
            <a:r>
              <a:rPr lang="en-US" i="1" dirty="0" smtClean="0"/>
              <a:t> is!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</a:p>
        </p:txBody>
      </p:sp>
      <p:pic>
        <p:nvPicPr>
          <p:cNvPr id="16386" name="Picture 2" descr="http://cdn2.content.compendiumblog.com/uploads/user/458939f4-fe08-4dbc-b271-efca0f5a2682/742d7708-efd3-492c-abff-6044d78e3bbd/Image/f2ebe39707aad6c7787d988ae833cdfb/fittedxobserv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407963"/>
            <a:ext cx="6781800" cy="2450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Non-standardized regressions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Recall: y = </a:t>
            </a:r>
            <a:r>
              <a:rPr lang="en-US" dirty="0" err="1" smtClean="0"/>
              <a:t>mx</a:t>
            </a:r>
            <a:r>
              <a:rPr lang="en-US" dirty="0" smtClean="0"/>
              <a:t> + b… but we’re in statistics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b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az-Cyrl-AZ" dirty="0" smtClean="0"/>
              <a:t>ӯ</a:t>
            </a:r>
            <a:r>
              <a:rPr lang="en-US" dirty="0" smtClean="0"/>
              <a:t> – b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b</a:t>
            </a:r>
            <a:r>
              <a:rPr lang="en-US" baseline="-25000" dirty="0" smtClean="0"/>
              <a:t>1</a:t>
            </a:r>
            <a:r>
              <a:rPr lang="en-US" dirty="0" smtClean="0"/>
              <a:t> = (r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)/</a:t>
            </a:r>
            <a:r>
              <a:rPr lang="en-US" dirty="0" err="1" smtClean="0"/>
              <a:t>s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What stats does your calculator report for </a:t>
            </a:r>
            <a:r>
              <a:rPr lang="en-US" i="1" dirty="0" err="1" smtClean="0"/>
              <a:t>LinReg</a:t>
            </a:r>
            <a:r>
              <a:rPr lang="en-US" i="1" dirty="0" smtClean="0"/>
              <a:t>?</a:t>
            </a:r>
          </a:p>
          <a:p>
            <a:pPr>
              <a:buNone/>
            </a:pPr>
            <a:r>
              <a:rPr lang="en-US" i="1" dirty="0" smtClean="0"/>
              <a:t>Want to see line on your </a:t>
            </a:r>
            <a:r>
              <a:rPr lang="en-US" i="1" dirty="0" err="1" smtClean="0"/>
              <a:t>scatterplot</a:t>
            </a:r>
            <a:r>
              <a:rPr lang="en-US" i="1" dirty="0" smtClean="0"/>
              <a:t>?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err="1" smtClean="0"/>
              <a:t>LinReg</a:t>
            </a:r>
            <a:r>
              <a:rPr lang="en-US" i="1" dirty="0" smtClean="0"/>
              <a:t> (a + </a:t>
            </a:r>
            <a:r>
              <a:rPr lang="en-US" i="1" dirty="0" err="1" smtClean="0"/>
              <a:t>bx</a:t>
            </a:r>
            <a:r>
              <a:rPr lang="en-US" i="1" dirty="0" smtClean="0"/>
              <a:t>) L1, L2, Y1    	</a:t>
            </a:r>
            <a:r>
              <a:rPr lang="en-US" i="1" dirty="0" smtClean="0">
                <a:sym typeface="Wingdings" pitchFamily="2" charset="2"/>
              </a:rPr>
              <a:t></a:t>
            </a:r>
            <a:r>
              <a:rPr lang="en-US" sz="2600" i="1" dirty="0" smtClean="0">
                <a:sym typeface="Wingdings" pitchFamily="2" charset="2"/>
              </a:rPr>
              <a:t>VARS, Y-VARS, 1:Fxn, Y1</a:t>
            </a:r>
          </a:p>
          <a:p>
            <a:pPr>
              <a:buNone/>
            </a:pPr>
            <a:r>
              <a:rPr lang="en-US" i="1" dirty="0" smtClean="0">
                <a:sym typeface="Wingdings" pitchFamily="2" charset="2"/>
              </a:rPr>
              <a:t>	GRAPH: line printed on existing </a:t>
            </a:r>
            <a:r>
              <a:rPr lang="en-US" i="1" dirty="0" err="1" smtClean="0">
                <a:sym typeface="Wingdings" pitchFamily="2" charset="2"/>
              </a:rPr>
              <a:t>scatterplot</a:t>
            </a:r>
            <a:endParaRPr lang="en-US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1506" name="Picture 2" descr="http://www.ppsw.rug.nl/~bve/stat/module8/Image9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76400"/>
            <a:ext cx="3790950" cy="2019301"/>
          </a:xfrm>
          <a:prstGeom prst="rect">
            <a:avLst/>
          </a:prstGeom>
          <a:noFill/>
        </p:spPr>
      </p:pic>
      <p:pic>
        <p:nvPicPr>
          <p:cNvPr id="21508" name="Picture 4" descr="http://ak-hdl.buzzfed.com/static/enhanced/web04/2011/10/26/15/enhanced-buzz-2453-1319658320-25.jpg"/>
          <p:cNvPicPr>
            <a:picLocks noChangeAspect="1" noChangeArrowheads="1"/>
          </p:cNvPicPr>
          <p:nvPr/>
        </p:nvPicPr>
        <p:blipFill>
          <a:blip r:embed="rId4" cstate="print"/>
          <a:srcRect l="38333" t="28800" r="34467" b="44000"/>
          <a:stretch>
            <a:fillRect/>
          </a:stretch>
        </p:blipFill>
        <p:spPr bwMode="auto">
          <a:xfrm flipH="1">
            <a:off x="1219200" y="1905000"/>
            <a:ext cx="152400" cy="152400"/>
          </a:xfrm>
          <a:prstGeom prst="rect">
            <a:avLst/>
          </a:prstGeom>
          <a:noFill/>
        </p:spPr>
      </p:pic>
      <p:pic>
        <p:nvPicPr>
          <p:cNvPr id="21510" name="Picture 6" descr="http://www.blueovalforums.com/forums/uploads/profile/photo-53214.jpg?_r=142672044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784684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x</a:t>
            </a:r>
            <a:r>
              <a:rPr lang="en-US" dirty="0" smtClean="0"/>
              <a:t> vs. residuals: Check for 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Linear Regression must be </a:t>
            </a:r>
            <a:r>
              <a:rPr lang="en-US" i="1" u="sng" dirty="0" smtClean="0"/>
              <a:t>Linear</a:t>
            </a:r>
            <a:r>
              <a:rPr lang="en-US" dirty="0" smtClean="0"/>
              <a:t> = “Straight enough condition”</a:t>
            </a:r>
          </a:p>
          <a:p>
            <a:r>
              <a:rPr lang="en-US" dirty="0"/>
              <a:t>x</a:t>
            </a:r>
            <a:r>
              <a:rPr lang="en-US" dirty="0" smtClean="0"/>
              <a:t> vs. residuals </a:t>
            </a:r>
            <a:r>
              <a:rPr lang="en-US" dirty="0" smtClean="0">
                <a:sym typeface="Wingdings" pitchFamily="2" charset="2"/>
              </a:rPr>
              <a:t> see neither direction, shape, nor outliers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Standard deviation of residuals: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= √((</a:t>
            </a:r>
            <a:r>
              <a:rPr lang="el-GR" dirty="0" smtClean="0">
                <a:sym typeface="Wingdings" pitchFamily="2" charset="2"/>
              </a:rPr>
              <a:t>Σ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)/ (n-2))	</a:t>
            </a:r>
          </a:p>
          <a:p>
            <a:pPr>
              <a:buNone/>
            </a:pPr>
            <a:r>
              <a:rPr lang="en-US" sz="2800" i="1" dirty="0" smtClean="0">
                <a:sym typeface="Wingdings" pitchFamily="2" charset="2"/>
              </a:rPr>
              <a:t>Note: * Don’t subtract ē, as </a:t>
            </a:r>
            <a:r>
              <a:rPr lang="en-US" sz="2800" i="1" dirty="0" smtClean="0">
                <a:sym typeface="Wingdings" pitchFamily="2" charset="2"/>
              </a:rPr>
              <a:t>ē = 0,  </a:t>
            </a:r>
          </a:p>
          <a:p>
            <a:pPr>
              <a:buNone/>
            </a:pPr>
            <a:r>
              <a:rPr lang="en-US" sz="2800" i="1" dirty="0">
                <a:sym typeface="Wingdings" pitchFamily="2" charset="2"/>
              </a:rPr>
              <a:t>	 </a:t>
            </a:r>
            <a:r>
              <a:rPr lang="en-US" sz="2800" i="1" dirty="0" smtClean="0">
                <a:sym typeface="Wingdings" pitchFamily="2" charset="2"/>
              </a:rPr>
              <a:t>     * </a:t>
            </a:r>
            <a:r>
              <a:rPr lang="en-US" sz="2800" i="1" dirty="0" smtClean="0">
                <a:sym typeface="Wingdings" pitchFamily="2" charset="2"/>
              </a:rPr>
              <a:t>subtract 2 (not 1) as we estimate 2 parameters 	(slope, y-</a:t>
            </a:r>
            <a:r>
              <a:rPr lang="en-US" sz="2800" i="1" dirty="0" err="1" smtClean="0">
                <a:sym typeface="Wingdings" pitchFamily="2" charset="2"/>
              </a:rPr>
              <a:t>int</a:t>
            </a:r>
            <a:r>
              <a:rPr lang="en-US" sz="2800" i="1" dirty="0" smtClean="0">
                <a:sym typeface="Wingdings" pitchFamily="2" charset="2"/>
              </a:rPr>
              <a:t>)</a:t>
            </a:r>
          </a:p>
        </p:txBody>
      </p:sp>
      <p:pic>
        <p:nvPicPr>
          <p:cNvPr id="22532" name="Picture 4" descr="https://onlinecourses.science.psu.edu/stat501/sites/onlinecourses.science.psu.edu.stat501/files/05model_check/normal_random_noise_plo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2806" y="2490800"/>
            <a:ext cx="3271194" cy="22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Plot on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Calculator creates list of residuals as you regress.  Use it!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STAT	EDIT	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find RESID (it’s there!  No?  In first blank list, import RESID in LIST NAMES menu)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Set up a </a:t>
            </a:r>
            <a:r>
              <a:rPr lang="en-US" dirty="0" err="1" smtClean="0">
                <a:sym typeface="Wingdings" pitchFamily="2" charset="2"/>
              </a:rPr>
              <a:t>scatterplot</a:t>
            </a:r>
            <a:r>
              <a:rPr lang="en-US" dirty="0" smtClean="0">
                <a:sym typeface="Wingdings" pitchFamily="2" charset="2"/>
              </a:rPr>
              <a:t>: X: (same x used before), Y: RESID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Visit Y= to turn off the old plot, and turn on this new plot (else they will be superimposed)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Try it with the sample set today. 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373</Words>
  <Application>Microsoft Office PowerPoint</Application>
  <PresentationFormat>On-screen Show (4:3)</PresentationFormat>
  <Paragraphs>82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8 &amp; 9</vt:lpstr>
      <vt:lpstr>Linear Model</vt:lpstr>
      <vt:lpstr>Interpreting residuals</vt:lpstr>
      <vt:lpstr>Correlation Coefficient = “index of correlation” = r</vt:lpstr>
      <vt:lpstr>r = 0 for ẑy = r zx?</vt:lpstr>
      <vt:lpstr>r2   (aka R2 )</vt:lpstr>
      <vt:lpstr>Non-standardized regressions</vt:lpstr>
      <vt:lpstr>x vs. residuals: Check for Linearity</vt:lpstr>
      <vt:lpstr>Residual Plot on TI</vt:lpstr>
      <vt:lpstr>Cautions…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debbie_frazier</dc:creator>
  <cp:lastModifiedBy>debbie_frazier</cp:lastModifiedBy>
  <cp:revision>7</cp:revision>
  <dcterms:created xsi:type="dcterms:W3CDTF">2015-09-15T03:12:19Z</dcterms:created>
  <dcterms:modified xsi:type="dcterms:W3CDTF">2015-09-15T23:40:22Z</dcterms:modified>
</cp:coreProperties>
</file>