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  <p:sldId id="264" r:id="rId10"/>
    <p:sldId id="267" r:id="rId11"/>
    <p:sldId id="269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4"/>
  </p:normalViewPr>
  <p:slideViewPr>
    <p:cSldViewPr>
      <p:cViewPr varScale="1">
        <p:scale>
          <a:sx n="122" d="100"/>
          <a:sy n="122" d="100"/>
        </p:scale>
        <p:origin x="1360" y="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994295-38FF-4E5D-90D2-F0FDB4B1ABBC}" type="datetimeFigureOut">
              <a:rPr lang="en-US" smtClean="0"/>
              <a:pPr/>
              <a:t>9/16/20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5F0524-3C35-4CAA-8D0D-57D16FF1D7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FFCE11-5223-43EF-9378-2966C14ABC1A}" type="datetimeFigureOut">
              <a:rPr lang="en-US" smtClean="0"/>
              <a:pPr/>
              <a:t>9/16/20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440827-0832-47D9-9C34-674326AED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use CONTROLS in studies to control what might otherwise be a </a:t>
            </a:r>
            <a:r>
              <a:rPr lang="en-US"/>
              <a:t>lurking variable.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440827-0832-47D9-9C34-674326AEDBC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440827-0832-47D9-9C34-674326AEDBC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Log used to transform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440827-0832-47D9-9C34-674326AEDBC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Catalog: Diagnostic</a:t>
            </a:r>
            <a:r>
              <a:rPr lang="en-US" baseline="0" dirty="0"/>
              <a:t> needs to be “on”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440827-0832-47D9-9C34-674326AEDBC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A956B6-974B-4496-ABAD-7AE5F96B1B2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0200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Note group D: Clusters/outliers, another group</a:t>
            </a:r>
            <a:r>
              <a:rPr lang="en-US" baseline="0" dirty="0"/>
              <a:t> is non-linear, so no business using r…  would want to square data or similar transformation (end of Ch 7 shows how calc entry is just L1^2 </a:t>
            </a:r>
            <a:r>
              <a:rPr lang="en-US" baseline="0" dirty="0">
                <a:sym typeface="Wingdings" pitchFamily="2" charset="2"/>
              </a:rPr>
              <a:t> L3 or similar) to generate linearity </a:t>
            </a:r>
            <a:r>
              <a:rPr lang="en-US" baseline="0">
                <a:sym typeface="Wingdings" pitchFamily="2" charset="2"/>
              </a:rPr>
              <a:t>before attempting to use r.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440827-0832-47D9-9C34-674326AEDBC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B76A5-BD27-41F6-B4E5-7116A32B5F32}" type="datetimeFigureOut">
              <a:rPr lang="en-US" smtClean="0"/>
              <a:pPr/>
              <a:t>9/16/20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A4785-9F18-4D73-96C6-07D85FEB22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B76A5-BD27-41F6-B4E5-7116A32B5F32}" type="datetimeFigureOut">
              <a:rPr lang="en-US" smtClean="0"/>
              <a:pPr/>
              <a:t>9/16/20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A4785-9F18-4D73-96C6-07D85FEB22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B76A5-BD27-41F6-B4E5-7116A32B5F32}" type="datetimeFigureOut">
              <a:rPr lang="en-US" smtClean="0"/>
              <a:pPr/>
              <a:t>9/16/20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A4785-9F18-4D73-96C6-07D85FEB22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B76A5-BD27-41F6-B4E5-7116A32B5F32}" type="datetimeFigureOut">
              <a:rPr lang="en-US" smtClean="0"/>
              <a:pPr/>
              <a:t>9/16/20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A4785-9F18-4D73-96C6-07D85FEB22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B76A5-BD27-41F6-B4E5-7116A32B5F32}" type="datetimeFigureOut">
              <a:rPr lang="en-US" smtClean="0"/>
              <a:pPr/>
              <a:t>9/16/20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A4785-9F18-4D73-96C6-07D85FEB22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B76A5-BD27-41F6-B4E5-7116A32B5F32}" type="datetimeFigureOut">
              <a:rPr lang="en-US" smtClean="0"/>
              <a:pPr/>
              <a:t>9/16/20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A4785-9F18-4D73-96C6-07D85FEB22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B76A5-BD27-41F6-B4E5-7116A32B5F32}" type="datetimeFigureOut">
              <a:rPr lang="en-US" smtClean="0"/>
              <a:pPr/>
              <a:t>9/16/20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A4785-9F18-4D73-96C6-07D85FEB22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B76A5-BD27-41F6-B4E5-7116A32B5F32}" type="datetimeFigureOut">
              <a:rPr lang="en-US" smtClean="0"/>
              <a:pPr/>
              <a:t>9/16/20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A4785-9F18-4D73-96C6-07D85FEB22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B76A5-BD27-41F6-B4E5-7116A32B5F32}" type="datetimeFigureOut">
              <a:rPr lang="en-US" smtClean="0"/>
              <a:pPr/>
              <a:t>9/16/20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A4785-9F18-4D73-96C6-07D85FEB22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B76A5-BD27-41F6-B4E5-7116A32B5F32}" type="datetimeFigureOut">
              <a:rPr lang="en-US" smtClean="0"/>
              <a:pPr/>
              <a:t>9/16/20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A4785-9F18-4D73-96C6-07D85FEB22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B76A5-BD27-41F6-B4E5-7116A32B5F32}" type="datetimeFigureOut">
              <a:rPr lang="en-US" smtClean="0"/>
              <a:pPr/>
              <a:t>9/16/20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A4785-9F18-4D73-96C6-07D85FEB22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B76A5-BD27-41F6-B4E5-7116A32B5F32}" type="datetimeFigureOut">
              <a:rPr lang="en-US" smtClean="0"/>
              <a:pPr/>
              <a:t>9/16/20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A4785-9F18-4D73-96C6-07D85FEB22C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 7 </a:t>
            </a:r>
            <a:br>
              <a:rPr lang="en-US" dirty="0"/>
            </a:br>
            <a:r>
              <a:rPr lang="en-US" dirty="0" err="1"/>
              <a:t>Scatterplots</a:t>
            </a:r>
            <a:r>
              <a:rPr lang="en-US" dirty="0"/>
              <a:t>, Association, and Correlation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AP Statistics</a:t>
            </a:r>
          </a:p>
          <a:p>
            <a:r>
              <a:rPr lang="en-US" dirty="0"/>
              <a:t>Beginning of Unit 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5344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x vs. residuals: Check for Linearity (Ch 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715000"/>
          </a:xfrm>
        </p:spPr>
        <p:txBody>
          <a:bodyPr>
            <a:normAutofit/>
          </a:bodyPr>
          <a:lstStyle/>
          <a:p>
            <a:r>
              <a:rPr lang="en-US" dirty="0"/>
              <a:t>Linear Regression must be </a:t>
            </a:r>
            <a:r>
              <a:rPr lang="en-US" i="1" u="sng" dirty="0"/>
              <a:t>Linear</a:t>
            </a:r>
            <a:r>
              <a:rPr lang="en-US" dirty="0"/>
              <a:t> = “Straight enough condition”</a:t>
            </a:r>
          </a:p>
          <a:p>
            <a:r>
              <a:rPr lang="en-US" dirty="0"/>
              <a:t>x vs. residuals </a:t>
            </a:r>
            <a:r>
              <a:rPr lang="en-US" dirty="0">
                <a:sym typeface="Wingdings" pitchFamily="2" charset="2"/>
              </a:rPr>
              <a:t> see neither direction, shape, nor outliers</a:t>
            </a:r>
          </a:p>
          <a:p>
            <a:pPr>
              <a:buNone/>
            </a:pPr>
            <a:endParaRPr lang="en-US" dirty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Standard deviation of residuals:</a:t>
            </a:r>
          </a:p>
          <a:p>
            <a:pPr>
              <a:buNone/>
            </a:pPr>
            <a:r>
              <a:rPr lang="en-US" dirty="0">
                <a:sym typeface="Wingdings" pitchFamily="2" charset="2"/>
              </a:rPr>
              <a:t>S</a:t>
            </a:r>
            <a:r>
              <a:rPr lang="en-US" baseline="-25000" dirty="0">
                <a:sym typeface="Wingdings" pitchFamily="2" charset="2"/>
              </a:rPr>
              <a:t>e</a:t>
            </a:r>
            <a:r>
              <a:rPr lang="en-US" dirty="0">
                <a:sym typeface="Wingdings" pitchFamily="2" charset="2"/>
              </a:rPr>
              <a:t> = √((</a:t>
            </a:r>
            <a:r>
              <a:rPr lang="el-GR" dirty="0">
                <a:sym typeface="Wingdings" pitchFamily="2" charset="2"/>
              </a:rPr>
              <a:t>Σ</a:t>
            </a:r>
            <a:r>
              <a:rPr lang="en-US" dirty="0">
                <a:sym typeface="Wingdings" pitchFamily="2" charset="2"/>
              </a:rPr>
              <a:t>e</a:t>
            </a:r>
            <a:r>
              <a:rPr lang="en-US" baseline="30000" dirty="0">
                <a:sym typeface="Wingdings" pitchFamily="2" charset="2"/>
              </a:rPr>
              <a:t>2</a:t>
            </a:r>
            <a:r>
              <a:rPr lang="en-US" dirty="0">
                <a:sym typeface="Wingdings" pitchFamily="2" charset="2"/>
              </a:rPr>
              <a:t>)/ (n-2))	</a:t>
            </a:r>
          </a:p>
          <a:p>
            <a:pPr>
              <a:buNone/>
            </a:pPr>
            <a:r>
              <a:rPr lang="en-US" sz="2800" i="1" dirty="0">
                <a:sym typeface="Wingdings" pitchFamily="2" charset="2"/>
              </a:rPr>
              <a:t>Note: * Don’t subtract ē, as ē = 0,  </a:t>
            </a:r>
          </a:p>
          <a:p>
            <a:pPr>
              <a:buNone/>
            </a:pPr>
            <a:r>
              <a:rPr lang="en-US" sz="2800" i="1" dirty="0">
                <a:sym typeface="Wingdings" pitchFamily="2" charset="2"/>
              </a:rPr>
              <a:t>	      * subtract 2 (not 1) as we estimate 2 parameters 	(slope, y-</a:t>
            </a:r>
            <a:r>
              <a:rPr lang="en-US" sz="2800" i="1" dirty="0" err="1">
                <a:sym typeface="Wingdings" pitchFamily="2" charset="2"/>
              </a:rPr>
              <a:t>int</a:t>
            </a:r>
            <a:r>
              <a:rPr lang="en-US" sz="2800" i="1" dirty="0">
                <a:sym typeface="Wingdings" pitchFamily="2" charset="2"/>
              </a:rPr>
              <a:t>)</a:t>
            </a:r>
          </a:p>
        </p:txBody>
      </p:sp>
      <p:pic>
        <p:nvPicPr>
          <p:cNvPr id="22532" name="Picture 4" descr="https://onlinecourses.science.psu.edu/stat501/sites/onlinecourses.science.psu.edu.stat501/files/05model_check/normal_random_noise_plo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72806" y="2490800"/>
            <a:ext cx="3271194" cy="2233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809177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Residual Plot on TI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5181600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dirty="0">
                <a:sym typeface="Wingdings" pitchFamily="2" charset="2"/>
              </a:rPr>
              <a:t>Calculator creates list of residuals as you regress.  Use it!</a:t>
            </a:r>
          </a:p>
          <a:p>
            <a:pPr lvl="1">
              <a:buFont typeface="Arial" charset="0"/>
              <a:buChar char="•"/>
            </a:pPr>
            <a:r>
              <a:rPr lang="en-US" dirty="0">
                <a:sym typeface="Wingdings" pitchFamily="2" charset="2"/>
              </a:rPr>
              <a:t>STAT	EDIT	</a:t>
            </a:r>
          </a:p>
          <a:p>
            <a:pPr lvl="2">
              <a:buFont typeface="Arial" charset="0"/>
              <a:buChar char="•"/>
            </a:pPr>
            <a:r>
              <a:rPr lang="en-US" dirty="0">
                <a:sym typeface="Wingdings" pitchFamily="2" charset="2"/>
              </a:rPr>
              <a:t>find RESID (it’s there!  No?  In first blank list, import RESID in LIST NAMES menu)</a:t>
            </a:r>
          </a:p>
          <a:p>
            <a:pPr lvl="1">
              <a:buFont typeface="Arial" charset="0"/>
              <a:buChar char="•"/>
            </a:pPr>
            <a:r>
              <a:rPr lang="en-US" dirty="0">
                <a:sym typeface="Wingdings" pitchFamily="2" charset="2"/>
              </a:rPr>
              <a:t>Set up a </a:t>
            </a:r>
            <a:r>
              <a:rPr lang="en-US" dirty="0" err="1">
                <a:sym typeface="Wingdings" pitchFamily="2" charset="2"/>
              </a:rPr>
              <a:t>scatterplot</a:t>
            </a:r>
            <a:r>
              <a:rPr lang="en-US" dirty="0">
                <a:sym typeface="Wingdings" pitchFamily="2" charset="2"/>
              </a:rPr>
              <a:t>: X: (same x used before), Y: RESID</a:t>
            </a:r>
          </a:p>
          <a:p>
            <a:pPr lvl="1">
              <a:buFont typeface="Arial" charset="0"/>
              <a:buChar char="•"/>
            </a:pPr>
            <a:r>
              <a:rPr lang="en-US" dirty="0">
                <a:sym typeface="Wingdings" pitchFamily="2" charset="2"/>
              </a:rPr>
              <a:t>Visit Y= to turn off the old plot, and turn on this new plot (else they will be superimposed)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i="1" dirty="0"/>
              <a:t>Try it with the sample set today.  </a:t>
            </a:r>
            <a:r>
              <a:rPr lang="en-US" dirty="0">
                <a:sym typeface="Wingdings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619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More Regression &amp; Correlation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At table groups, have each person use a different data set to:</a:t>
            </a:r>
          </a:p>
          <a:p>
            <a:pPr lvl="1"/>
            <a:r>
              <a:rPr lang="en-US" dirty="0"/>
              <a:t>Find the correlation coefficient (be ready to say NO*)</a:t>
            </a:r>
          </a:p>
          <a:p>
            <a:pPr lvl="1"/>
            <a:r>
              <a:rPr lang="en-US" dirty="0"/>
              <a:t>Find the regression least-squares line (say NO?*)</a:t>
            </a:r>
          </a:p>
          <a:p>
            <a:pPr lvl="1"/>
            <a:r>
              <a:rPr lang="en-US" dirty="0"/>
              <a:t>Use the line to predict y for x = 10 (say NO?* or </a:t>
            </a:r>
            <a:r>
              <a:rPr lang="en-US" b="1" dirty="0"/>
              <a:t>Extrapolation</a:t>
            </a:r>
            <a:r>
              <a:rPr lang="en-US" dirty="0"/>
              <a:t>?)</a:t>
            </a:r>
          </a:p>
          <a:p>
            <a:pPr lvl="1"/>
            <a:r>
              <a:rPr lang="en-US" dirty="0"/>
              <a:t>Make a scatterplot, add line to it (use Y= on TI)</a:t>
            </a:r>
          </a:p>
          <a:p>
            <a:pPr lvl="1"/>
            <a:r>
              <a:rPr lang="en-US" dirty="0"/>
              <a:t>Make a residual plot – note what you see that helps you decide something above</a:t>
            </a:r>
          </a:p>
          <a:p>
            <a:pPr lvl="1"/>
            <a:r>
              <a:rPr lang="en-US" dirty="0"/>
              <a:t>Describe what you see – form, direction, strength</a:t>
            </a:r>
          </a:p>
          <a:p>
            <a:pPr marL="457200" lvl="1" indent="0">
              <a:buNone/>
            </a:pPr>
            <a:r>
              <a:rPr lang="en-US" dirty="0"/>
              <a:t>* Let’s practice putting our foot down! BE DRAMATIC!</a:t>
            </a:r>
          </a:p>
          <a:p>
            <a:pPr marL="457200" lvl="1" indent="0">
              <a:buNone/>
            </a:pPr>
            <a:r>
              <a:rPr lang="en-US" dirty="0"/>
              <a:t>Put your work into the Google Slide on the Weebly site.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Scatterplot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Relationship </a:t>
            </a:r>
            <a:r>
              <a:rPr lang="en-US" dirty="0" err="1"/>
              <a:t>btwn</a:t>
            </a:r>
            <a:r>
              <a:rPr lang="en-US" dirty="0"/>
              <a:t> 2 quant. </a:t>
            </a:r>
            <a:r>
              <a:rPr lang="en-US" dirty="0" err="1"/>
              <a:t>var.s</a:t>
            </a:r>
            <a:r>
              <a:rPr lang="en-US" dirty="0"/>
              <a:t> (LABEL!)</a:t>
            </a:r>
          </a:p>
          <a:p>
            <a:r>
              <a:rPr lang="en-US" dirty="0"/>
              <a:t>x: explanatory or predictor var.</a:t>
            </a:r>
          </a:p>
          <a:p>
            <a:r>
              <a:rPr lang="en-US" dirty="0"/>
              <a:t>y: response var.</a:t>
            </a:r>
          </a:p>
          <a:p>
            <a:r>
              <a:rPr lang="en-US" dirty="0"/>
              <a:t>Features:</a:t>
            </a:r>
          </a:p>
          <a:p>
            <a:pPr lvl="1"/>
            <a:r>
              <a:rPr lang="en-US" dirty="0"/>
              <a:t>Direction: +, -, or zero</a:t>
            </a:r>
          </a:p>
          <a:p>
            <a:pPr lvl="1"/>
            <a:r>
              <a:rPr lang="en-US" dirty="0"/>
              <a:t>Form: linear, curved, other?, no pattern</a:t>
            </a:r>
          </a:p>
          <a:p>
            <a:pPr lvl="1"/>
            <a:r>
              <a:rPr lang="en-US" dirty="0"/>
              <a:t>Strength: how much scatter?</a:t>
            </a:r>
          </a:p>
          <a:p>
            <a:pPr lvl="1"/>
            <a:r>
              <a:rPr lang="en-US" dirty="0"/>
              <a:t>Unusual features: subgroups?  outliers?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715000" cy="1143000"/>
          </a:xfrm>
        </p:spPr>
        <p:txBody>
          <a:bodyPr/>
          <a:lstStyle/>
          <a:p>
            <a:r>
              <a:rPr lang="en-US" dirty="0" err="1"/>
              <a:t>Scatterplot</a:t>
            </a:r>
            <a:r>
              <a:rPr lang="en-US" dirty="0"/>
              <a:t> </a:t>
            </a:r>
            <a:r>
              <a:rPr lang="en-US" dirty="0" err="1"/>
              <a:t>ex.s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5562600" cy="4525963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Direction: +, -, or zero</a:t>
            </a:r>
          </a:p>
          <a:p>
            <a:pPr lvl="1"/>
            <a:r>
              <a:rPr lang="en-US" dirty="0"/>
              <a:t>Form: linear, curved, other?, no pattern</a:t>
            </a:r>
          </a:p>
          <a:p>
            <a:pPr lvl="1"/>
            <a:r>
              <a:rPr lang="en-US" dirty="0"/>
              <a:t>Strength: how much scatter?</a:t>
            </a:r>
          </a:p>
          <a:p>
            <a:pPr lvl="1"/>
            <a:r>
              <a:rPr lang="en-US" dirty="0"/>
              <a:t>Unusual features: subgroups?  outliers?</a:t>
            </a:r>
          </a:p>
        </p:txBody>
      </p:sp>
      <p:pic>
        <p:nvPicPr>
          <p:cNvPr id="8194" name="Picture 2" descr="http://archive.sciencewatch.com/sciencewatch/dr/fbp/images-fbp/2008/08febWester1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98314" y="4114800"/>
            <a:ext cx="3006246" cy="2743200"/>
          </a:xfrm>
          <a:prstGeom prst="rect">
            <a:avLst/>
          </a:prstGeom>
          <a:noFill/>
        </p:spPr>
      </p:pic>
      <p:pic>
        <p:nvPicPr>
          <p:cNvPr id="8196" name="Picture 4" descr="http://themathpack2.weebly.com/uploads/2/3/8/0/23800630/793310.gif"/>
          <p:cNvPicPr>
            <a:picLocks noChangeAspect="1" noChangeArrowheads="1"/>
          </p:cNvPicPr>
          <p:nvPr/>
        </p:nvPicPr>
        <p:blipFill>
          <a:blip r:embed="rId3" cstate="print"/>
          <a:srcRect b="7798"/>
          <a:stretch>
            <a:fillRect/>
          </a:stretch>
        </p:blipFill>
        <p:spPr bwMode="auto">
          <a:xfrm>
            <a:off x="5848350" y="1524000"/>
            <a:ext cx="3295650" cy="1981200"/>
          </a:xfrm>
          <a:prstGeom prst="rect">
            <a:avLst/>
          </a:prstGeom>
          <a:noFill/>
        </p:spPr>
      </p:pic>
      <p:pic>
        <p:nvPicPr>
          <p:cNvPr id="8198" name="Picture 6" descr="https://upload.wikimedia.org/wikipedia/commons/thumb/0/0f/Oldfaithful3.png/240px-Oldfaithful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00800" y="4116706"/>
            <a:ext cx="2743200" cy="2731770"/>
          </a:xfrm>
          <a:prstGeom prst="rect">
            <a:avLst/>
          </a:prstGeom>
          <a:noFill/>
        </p:spPr>
      </p:pic>
      <p:pic>
        <p:nvPicPr>
          <p:cNvPr id="8200" name="Picture 8" descr="http://onlinestatbook.com/chapter4/graphics/age_scatterplot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" y="4080164"/>
            <a:ext cx="3055620" cy="27778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 words…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Got </a:t>
            </a:r>
            <a:r>
              <a:rPr lang="en-US" dirty="0" err="1"/>
              <a:t>scatterplot</a:t>
            </a:r>
            <a:r>
              <a:rPr lang="en-US" dirty="0"/>
              <a:t>…</a:t>
            </a:r>
          </a:p>
          <a:p>
            <a:pPr lvl="1"/>
            <a:r>
              <a:rPr lang="en-US" dirty="0"/>
              <a:t>Association </a:t>
            </a:r>
            <a:r>
              <a:rPr lang="en-US" dirty="0">
                <a:sym typeface="Wingdings" pitchFamily="2" charset="2"/>
              </a:rPr>
              <a:t></a:t>
            </a:r>
          </a:p>
          <a:p>
            <a:r>
              <a:rPr lang="en-US" dirty="0">
                <a:sym typeface="Wingdings" pitchFamily="2" charset="2"/>
              </a:rPr>
              <a:t>Add r… (more detail)</a:t>
            </a:r>
          </a:p>
          <a:p>
            <a:pPr lvl="1"/>
            <a:r>
              <a:rPr lang="en-US" dirty="0">
                <a:sym typeface="Wingdings" pitchFamily="2" charset="2"/>
              </a:rPr>
              <a:t>Correlation</a:t>
            </a:r>
          </a:p>
          <a:p>
            <a:pPr lvl="1"/>
            <a:endParaRPr lang="en-US" dirty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Careful!  Correlation IS NOT causation!</a:t>
            </a:r>
          </a:p>
          <a:p>
            <a:r>
              <a:rPr lang="en-US" dirty="0">
                <a:sym typeface="Wingdings" pitchFamily="2" charset="2"/>
              </a:rPr>
              <a:t>Beware LURKING VARIABLE</a:t>
            </a:r>
          </a:p>
          <a:p>
            <a:pPr lvl="1"/>
            <a:r>
              <a:rPr lang="en-US" dirty="0">
                <a:sym typeface="Wingdings" pitchFamily="2" charset="2"/>
              </a:rPr>
              <a:t>Variable that stands behind a relationship and determines it by affecting BOTH associated variables.</a:t>
            </a:r>
          </a:p>
          <a:p>
            <a:pPr lvl="2"/>
            <a:r>
              <a:rPr lang="en-US" dirty="0">
                <a:sym typeface="Wingdings" pitchFamily="2" charset="2"/>
              </a:rPr>
              <a:t>Outdoor people use more sunscreen.</a:t>
            </a:r>
          </a:p>
          <a:p>
            <a:pPr lvl="2"/>
            <a:r>
              <a:rPr lang="en-US" dirty="0">
                <a:sym typeface="Wingdings" pitchFamily="2" charset="2"/>
              </a:rPr>
              <a:t>Outdoor people get more skin cancer.</a:t>
            </a:r>
          </a:p>
          <a:p>
            <a:pPr lvl="2"/>
            <a:r>
              <a:rPr lang="en-US" dirty="0">
                <a:sym typeface="Wingdings" pitchFamily="2" charset="2"/>
              </a:rPr>
              <a:t>Sunscreen _________________ skin cancer.</a:t>
            </a:r>
          </a:p>
          <a:p>
            <a:pPr lvl="1"/>
            <a:r>
              <a:rPr lang="en-US" dirty="0">
                <a:sym typeface="Wingdings" pitchFamily="2" charset="2"/>
              </a:rPr>
              <a:t>A good study CONTROLS lurking variables so they are held constant</a:t>
            </a:r>
          </a:p>
          <a:p>
            <a:pPr lvl="1">
              <a:buNone/>
            </a:pPr>
            <a:endParaRPr lang="en-US" dirty="0"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6" name="Picture 8" descr="http://www.psychstat.missouristate.edu/introbook/sbgraph/corr28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4191000"/>
            <a:ext cx="1981200" cy="124439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/>
              <a:t>Correlation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Strength of LINEAR association </a:t>
            </a:r>
            <a:r>
              <a:rPr lang="en-US" dirty="0" err="1"/>
              <a:t>btwn</a:t>
            </a:r>
            <a:r>
              <a:rPr lang="en-US" dirty="0"/>
              <a:t> 2 quant </a:t>
            </a:r>
            <a:r>
              <a:rPr lang="en-US" dirty="0" err="1"/>
              <a:t>var.s</a:t>
            </a:r>
            <a:r>
              <a:rPr lang="en-US" dirty="0"/>
              <a:t> (must meet Quant. Var. Cond.)</a:t>
            </a:r>
          </a:p>
          <a:p>
            <a:r>
              <a:rPr lang="en-US" dirty="0"/>
              <a:t>Standardize data first so:</a:t>
            </a:r>
          </a:p>
          <a:p>
            <a:pPr lvl="1"/>
            <a:r>
              <a:rPr lang="en-US" dirty="0"/>
              <a:t>Each point: (</a:t>
            </a:r>
            <a:r>
              <a:rPr lang="en-US" dirty="0" err="1"/>
              <a:t>z</a:t>
            </a:r>
            <a:r>
              <a:rPr lang="en-US" baseline="-25000" dirty="0" err="1"/>
              <a:t>x</a:t>
            </a:r>
            <a:r>
              <a:rPr lang="en-US" dirty="0"/>
              <a:t>, </a:t>
            </a:r>
            <a:r>
              <a:rPr lang="en-US" dirty="0" err="1"/>
              <a:t>z</a:t>
            </a:r>
            <a:r>
              <a:rPr lang="en-US" baseline="-25000" dirty="0" err="1"/>
              <a:t>y</a:t>
            </a:r>
            <a:r>
              <a:rPr lang="en-US" dirty="0"/>
              <a:t>) </a:t>
            </a:r>
          </a:p>
          <a:p>
            <a:pPr lvl="1"/>
            <a:r>
              <a:rPr lang="en-US" dirty="0"/>
              <a:t>axes units and distance </a:t>
            </a:r>
            <a:r>
              <a:rPr lang="en-US" dirty="0" err="1"/>
              <a:t>btwn</a:t>
            </a:r>
            <a:r>
              <a:rPr lang="en-US" dirty="0"/>
              <a:t>. ticks is uniform</a:t>
            </a:r>
          </a:p>
          <a:p>
            <a:pPr lvl="1"/>
            <a:r>
              <a:rPr lang="en-US" dirty="0"/>
              <a:t>perception is not biased</a:t>
            </a:r>
          </a:p>
          <a:p>
            <a:r>
              <a:rPr lang="en-US" dirty="0"/>
              <a:t>Add all products of points: </a:t>
            </a:r>
            <a:r>
              <a:rPr lang="el-GR" dirty="0"/>
              <a:t>Σ</a:t>
            </a:r>
            <a:r>
              <a:rPr lang="en-US" dirty="0"/>
              <a:t>(</a:t>
            </a:r>
            <a:r>
              <a:rPr lang="en-US" dirty="0" err="1"/>
              <a:t>z</a:t>
            </a:r>
            <a:r>
              <a:rPr lang="en-US" baseline="-25000" dirty="0" err="1"/>
              <a:t>x</a:t>
            </a:r>
            <a:r>
              <a:rPr lang="en-US" dirty="0" err="1"/>
              <a:t>z</a:t>
            </a:r>
            <a:r>
              <a:rPr lang="en-US" baseline="-25000" dirty="0" err="1"/>
              <a:t>y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Sum indicates strength of association but OF COURSE gets bigger with more data, so divide:</a:t>
            </a:r>
          </a:p>
          <a:p>
            <a:pPr lvl="2"/>
            <a:r>
              <a:rPr lang="en-US" dirty="0"/>
              <a:t>Correlation Coefficient = r</a:t>
            </a:r>
          </a:p>
          <a:p>
            <a:pPr lvl="2"/>
            <a:r>
              <a:rPr lang="en-US" dirty="0"/>
              <a:t>r has no units and is not a %</a:t>
            </a:r>
          </a:p>
          <a:p>
            <a:pPr lvl="1"/>
            <a:r>
              <a:rPr lang="en-US" dirty="0"/>
              <a:t>Product indicates direction of association (+, -, 0)</a:t>
            </a:r>
            <a:endParaRPr lang="en-US" i="1" dirty="0"/>
          </a:p>
          <a:p>
            <a:pPr lvl="1"/>
            <a:endParaRPr lang="en-US" i="1" dirty="0"/>
          </a:p>
          <a:p>
            <a:pPr lvl="1">
              <a:buNone/>
            </a:pPr>
            <a:r>
              <a:rPr lang="en-US" i="1" dirty="0">
                <a:sym typeface="Wingdings" pitchFamily="2" charset="2"/>
              </a:rPr>
              <a:t>			Another version: </a:t>
            </a:r>
            <a:endParaRPr lang="en-US" i="1" dirty="0"/>
          </a:p>
        </p:txBody>
      </p:sp>
      <p:pic>
        <p:nvPicPr>
          <p:cNvPr id="7174" name="Picture 6" descr="http://www.stat.yale.edu/Courses/1997-98/101/cor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33925" y="5705474"/>
            <a:ext cx="4410075" cy="13049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Correlation </a:t>
            </a:r>
            <a:r>
              <a:rPr lang="en-US" dirty="0" err="1"/>
              <a:t>Exs</a:t>
            </a:r>
            <a:endParaRPr lang="en-US" dirty="0"/>
          </a:p>
        </p:txBody>
      </p:sp>
      <p:pic>
        <p:nvPicPr>
          <p:cNvPr id="4100" name="Picture 4" descr="http://maths.nayland.school.nz/Year_13_Maths/3.9_Bivariate_data/Bivariate_images/Corr_C1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981200"/>
            <a:ext cx="8524875" cy="24003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Correlation Tables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r>
              <a:rPr lang="en-US" dirty="0"/>
              <a:t>Avoid using in isolation!</a:t>
            </a:r>
          </a:p>
          <a:p>
            <a:r>
              <a:rPr lang="en-US" dirty="0"/>
              <a:t>Show</a:t>
            </a:r>
            <a:r>
              <a:rPr lang="en-US" i="1" dirty="0"/>
              <a:t> with </a:t>
            </a:r>
            <a:r>
              <a:rPr lang="en-US" dirty="0"/>
              <a:t>a </a:t>
            </a:r>
            <a:r>
              <a:rPr lang="en-US" dirty="0" err="1"/>
              <a:t>scatterplot</a:t>
            </a:r>
            <a:endParaRPr lang="en-US" dirty="0"/>
          </a:p>
          <a:p>
            <a:pPr lvl="1"/>
            <a:r>
              <a:rPr lang="en-US" dirty="0"/>
              <a:t>Allow user to check for linearity, outliers</a:t>
            </a:r>
          </a:p>
        </p:txBody>
      </p:sp>
      <p:pic>
        <p:nvPicPr>
          <p:cNvPr id="3074" name="Picture 2" descr="http://quod.lib.umich.edu/j/jmmh/images/10381607.0007.204-00000002.jpg"/>
          <p:cNvPicPr>
            <a:picLocks noChangeAspect="1" noChangeArrowheads="1"/>
          </p:cNvPicPr>
          <p:nvPr/>
        </p:nvPicPr>
        <p:blipFill>
          <a:blip r:embed="rId2" cstate="print"/>
          <a:srcRect b="10402"/>
          <a:stretch>
            <a:fillRect/>
          </a:stretch>
        </p:blipFill>
        <p:spPr bwMode="auto">
          <a:xfrm>
            <a:off x="304800" y="2843823"/>
            <a:ext cx="8540220" cy="39379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Straightening </a:t>
            </a:r>
            <a:r>
              <a:rPr lang="en-US" dirty="0" err="1"/>
              <a:t>Scatterplots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See a curve?  DON’T CALL IT CORRELATION</a:t>
            </a:r>
          </a:p>
          <a:p>
            <a:pPr marL="0" indent="0">
              <a:buNone/>
            </a:pPr>
            <a:r>
              <a:rPr lang="en-US" dirty="0"/>
              <a:t>DON’T USE R, R</a:t>
            </a:r>
            <a:r>
              <a:rPr lang="en-US" baseline="30000" dirty="0"/>
              <a:t>2</a:t>
            </a:r>
            <a:r>
              <a:rPr lang="en-US" dirty="0"/>
              <a:t>, LINEAR EQUATION!</a:t>
            </a:r>
          </a:p>
          <a:p>
            <a:r>
              <a:rPr lang="en-US" dirty="0"/>
              <a:t>Later we’ll: Transform it to make it linear.</a:t>
            </a:r>
          </a:p>
          <a:p>
            <a:pPr lvl="1"/>
            <a:r>
              <a:rPr lang="en-US" dirty="0"/>
              <a:t>Try log, square, square root…</a:t>
            </a:r>
          </a:p>
          <a:p>
            <a:pPr lvl="1"/>
            <a:r>
              <a:rPr lang="en-US" u="sng" dirty="0">
                <a:sym typeface="Wingdings" pitchFamily="2" charset="2"/>
              </a:rPr>
              <a:t>Now</a:t>
            </a:r>
            <a:r>
              <a:rPr lang="en-US" dirty="0">
                <a:sym typeface="Wingdings" pitchFamily="2" charset="2"/>
              </a:rPr>
              <a:t> can correlate!</a:t>
            </a:r>
          </a:p>
        </p:txBody>
      </p:sp>
      <p:pic>
        <p:nvPicPr>
          <p:cNvPr id="2050" name="Picture 2" descr="http://onlinestatbook.com/2/transformations/graphics/population_growt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24225" y="4343400"/>
            <a:ext cx="5362575" cy="25812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LinReg</a:t>
            </a:r>
            <a:r>
              <a:rPr lang="en-US" dirty="0"/>
              <a:t> on TI-83 or 84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Enter Ch 7 #20 example data (Burger) as 2 lists</a:t>
            </a:r>
          </a:p>
          <a:p>
            <a:r>
              <a:rPr lang="en-US" dirty="0" err="1"/>
              <a:t>Statplot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err="1">
                <a:sym typeface="Wingdings" pitchFamily="2" charset="2"/>
              </a:rPr>
              <a:t>Scatterplot</a:t>
            </a:r>
            <a:endParaRPr lang="en-US" dirty="0">
              <a:sym typeface="Wingdings" pitchFamily="2" charset="2"/>
            </a:endParaRPr>
          </a:p>
          <a:p>
            <a:r>
              <a:rPr lang="en-US" dirty="0" err="1">
                <a:sym typeface="Wingdings" pitchFamily="2" charset="2"/>
              </a:rPr>
              <a:t>Zoomstat</a:t>
            </a:r>
            <a:r>
              <a:rPr lang="en-US" dirty="0">
                <a:sym typeface="Wingdings" pitchFamily="2" charset="2"/>
              </a:rPr>
              <a:t>  get a decent window</a:t>
            </a:r>
          </a:p>
          <a:p>
            <a:pPr>
              <a:buNone/>
            </a:pPr>
            <a:r>
              <a:rPr lang="en-US" i="1" dirty="0">
                <a:sym typeface="Wingdings" pitchFamily="2" charset="2"/>
              </a:rPr>
              <a:t>Describe your </a:t>
            </a:r>
            <a:r>
              <a:rPr lang="en-US" i="1" dirty="0" err="1">
                <a:sym typeface="Wingdings" pitchFamily="2" charset="2"/>
              </a:rPr>
              <a:t>scatterplot</a:t>
            </a:r>
            <a:endParaRPr lang="en-US" i="1" dirty="0">
              <a:sym typeface="Wingdings" pitchFamily="2" charset="2"/>
            </a:endParaRPr>
          </a:p>
          <a:p>
            <a:pPr>
              <a:buFont typeface="Arial" charset="0"/>
              <a:buChar char="•"/>
            </a:pPr>
            <a:r>
              <a:rPr lang="en-US" dirty="0">
                <a:sym typeface="Wingdings" pitchFamily="2" charset="2"/>
              </a:rPr>
              <a:t>Repeat comparing calories (list 3) to Fat</a:t>
            </a:r>
          </a:p>
          <a:p>
            <a:pPr>
              <a:buNone/>
            </a:pPr>
            <a:r>
              <a:rPr lang="en-US" i="1" dirty="0">
                <a:sym typeface="Wingdings" pitchFamily="2" charset="2"/>
              </a:rPr>
              <a:t>Does it matter what is x in either comparison?</a:t>
            </a:r>
            <a:endParaRPr lang="en-US" i="1" dirty="0"/>
          </a:p>
          <a:p>
            <a:r>
              <a:rPr lang="en-US" dirty="0"/>
              <a:t>Calc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err="1">
                <a:sym typeface="Wingdings" pitchFamily="2" charset="2"/>
              </a:rPr>
              <a:t>LinReg</a:t>
            </a:r>
            <a:r>
              <a:rPr lang="en-US" dirty="0">
                <a:sym typeface="Wingdings" pitchFamily="2" charset="2"/>
              </a:rPr>
              <a:t> </a:t>
            </a:r>
          </a:p>
          <a:p>
            <a:pPr>
              <a:buNone/>
            </a:pPr>
            <a:r>
              <a:rPr lang="en-US" i="1" dirty="0">
                <a:sym typeface="Wingdings" pitchFamily="2" charset="2"/>
              </a:rPr>
              <a:t>What is r?</a:t>
            </a:r>
          </a:p>
          <a:p>
            <a:pPr>
              <a:buNone/>
            </a:pPr>
            <a:r>
              <a:rPr lang="en-US" i="1" dirty="0">
                <a:sym typeface="Wingdings" pitchFamily="2" charset="2"/>
              </a:rPr>
              <a:t>What is the regression line’s equation?  Can it be described WITHOUT the </a:t>
            </a:r>
            <a:r>
              <a:rPr lang="en-US" i="1" dirty="0" err="1">
                <a:sym typeface="Wingdings" pitchFamily="2" charset="2"/>
              </a:rPr>
              <a:t>scatterplot</a:t>
            </a:r>
            <a:r>
              <a:rPr lang="en-US" i="1" dirty="0">
                <a:sym typeface="Wingdings" pitchFamily="2" charset="2"/>
              </a:rPr>
              <a:t>?</a:t>
            </a:r>
            <a:endParaRPr lang="en-US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5804</TotalTime>
  <Words>785</Words>
  <Application>Microsoft Macintosh PowerPoint</Application>
  <PresentationFormat>On-screen Show (4:3)</PresentationFormat>
  <Paragraphs>100</Paragraphs>
  <Slides>12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Ch 7  Scatterplots, Association, and Correlation</vt:lpstr>
      <vt:lpstr>Scatterplot</vt:lpstr>
      <vt:lpstr>Scatterplot ex.s</vt:lpstr>
      <vt:lpstr>Conclusion words…</vt:lpstr>
      <vt:lpstr>Correlation</vt:lpstr>
      <vt:lpstr>Correlation Exs</vt:lpstr>
      <vt:lpstr>Correlation Tables</vt:lpstr>
      <vt:lpstr>Straightening Scatterplots</vt:lpstr>
      <vt:lpstr>LinReg on TI-83 or 84</vt:lpstr>
      <vt:lpstr>x vs. residuals: Check for Linearity (Ch 8)</vt:lpstr>
      <vt:lpstr>Residual Plot on TI</vt:lpstr>
      <vt:lpstr>More Regression &amp; Correlation Practice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 7</dc:title>
  <dc:creator>debbie_frazier</dc:creator>
  <cp:lastModifiedBy>gumbyallen@yahoo.com</cp:lastModifiedBy>
  <cp:revision>18</cp:revision>
  <dcterms:created xsi:type="dcterms:W3CDTF">2015-09-11T18:09:57Z</dcterms:created>
  <dcterms:modified xsi:type="dcterms:W3CDTF">2020-09-16T21:54:54Z</dcterms:modified>
</cp:coreProperties>
</file>