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5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3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B33D71-AF89-40AA-8C10-7F9B56CDAB26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564FC-2ADC-4EDF-9696-1EC784BC76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\\mvhsfs4\Math\Media\Against All Odds-inside Statistics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564FC-2ADC-4EDF-9696-1EC784BC7692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1E4D-FBB2-4542-9E6E-6514E6996A4A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8C2B-BBF1-4C54-8E6A-511857868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1E4D-FBB2-4542-9E6E-6514E6996A4A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8C2B-BBF1-4C54-8E6A-511857868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1E4D-FBB2-4542-9E6E-6514E6996A4A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8C2B-BBF1-4C54-8E6A-511857868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1E4D-FBB2-4542-9E6E-6514E6996A4A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8C2B-BBF1-4C54-8E6A-511857868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1E4D-FBB2-4542-9E6E-6514E6996A4A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8C2B-BBF1-4C54-8E6A-511857868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1E4D-FBB2-4542-9E6E-6514E6996A4A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8C2B-BBF1-4C54-8E6A-511857868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1E4D-FBB2-4542-9E6E-6514E6996A4A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8C2B-BBF1-4C54-8E6A-511857868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1E4D-FBB2-4542-9E6E-6514E6996A4A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8C2B-BBF1-4C54-8E6A-511857868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1E4D-FBB2-4542-9E6E-6514E6996A4A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8C2B-BBF1-4C54-8E6A-511857868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1E4D-FBB2-4542-9E6E-6514E6996A4A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8C2B-BBF1-4C54-8E6A-511857868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1E4D-FBB2-4542-9E6E-6514E6996A4A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8C2B-BBF1-4C54-8E6A-511857868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91E4D-FBB2-4542-9E6E-6514E6996A4A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68C2B-BBF1-4C54-8E6A-5118578680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 4: Quantitative Displays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Statistics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Variation</a:t>
            </a:r>
            <a:endParaRPr lang="en-US" dirty="0"/>
          </a:p>
        </p:txBody>
      </p:sp>
      <p:pic>
        <p:nvPicPr>
          <p:cNvPr id="4100" name="Picture 4" descr="http://www.statcrunch.com/grabimageforreport.php?reportid=5132&amp;image_id=3746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438400"/>
            <a:ext cx="4862066" cy="4191000"/>
          </a:xfrm>
          <a:prstGeom prst="rect">
            <a:avLst/>
          </a:prstGeom>
          <a:noFill/>
        </p:spPr>
      </p:pic>
      <p:pic>
        <p:nvPicPr>
          <p:cNvPr id="4102" name="Picture 6" descr="http://image.mathcaptain.com/cms/images/41/examples-of-line-plo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4652962" y="2662238"/>
            <a:ext cx="4667250" cy="239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Issues: FAQS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Categorical (bar chart, pie chart) displays</a:t>
            </a:r>
          </a:p>
          <a:p>
            <a:r>
              <a:rPr lang="en-US" dirty="0" smtClean="0"/>
              <a:t>F</a:t>
            </a:r>
          </a:p>
          <a:p>
            <a:r>
              <a:rPr lang="en-US" dirty="0" smtClean="0"/>
              <a:t>A</a:t>
            </a:r>
          </a:p>
          <a:p>
            <a:r>
              <a:rPr lang="en-US" dirty="0" smtClean="0"/>
              <a:t>C</a:t>
            </a:r>
          </a:p>
          <a:p>
            <a:r>
              <a:rPr lang="en-US" dirty="0" smtClean="0"/>
              <a:t>S</a:t>
            </a:r>
          </a:p>
          <a:p>
            <a:r>
              <a:rPr lang="en-US" dirty="0"/>
              <a:t>S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Changes for quantitative displays?</a:t>
            </a:r>
          </a:p>
          <a:p>
            <a:pPr>
              <a:buNone/>
            </a:pPr>
            <a:r>
              <a:rPr lang="en-US" i="1" dirty="0" smtClean="0"/>
              <a:t>Replace C with Q</a:t>
            </a:r>
          </a:p>
          <a:p>
            <a:pPr>
              <a:buNone/>
            </a:pPr>
            <a:r>
              <a:rPr lang="en-US" i="1" dirty="0" smtClean="0"/>
              <a:t>S (one)</a:t>
            </a:r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Histogram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638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Displays </a:t>
            </a:r>
            <a:r>
              <a:rPr lang="en-US" dirty="0" err="1" smtClean="0"/>
              <a:t>frequ</a:t>
            </a:r>
            <a:r>
              <a:rPr lang="en-US" dirty="0" smtClean="0"/>
              <a:t>. or relative </a:t>
            </a:r>
            <a:r>
              <a:rPr lang="en-US" dirty="0" err="1" smtClean="0"/>
              <a:t>frequ</a:t>
            </a:r>
            <a:r>
              <a:rPr lang="en-US" dirty="0" smtClean="0"/>
              <a:t>. </a:t>
            </a:r>
            <a:r>
              <a:rPr lang="en-US" dirty="0"/>
              <a:t>o</a:t>
            </a:r>
            <a:r>
              <a:rPr lang="en-US" dirty="0" smtClean="0"/>
              <a:t>f #s in bins</a:t>
            </a:r>
          </a:p>
          <a:p>
            <a:r>
              <a:rPr lang="en-US" dirty="0" smtClean="0"/>
              <a:t>Quantitative Data Condition = </a:t>
            </a:r>
            <a:r>
              <a:rPr lang="en-US" sz="3000" dirty="0" smtClean="0"/>
              <a:t>use quant. </a:t>
            </a:r>
            <a:r>
              <a:rPr lang="en-US" sz="3000" dirty="0"/>
              <a:t>d</a:t>
            </a:r>
            <a:r>
              <a:rPr lang="en-US" sz="3000" dirty="0" smtClean="0"/>
              <a:t>ata w units</a:t>
            </a:r>
          </a:p>
          <a:p>
            <a:r>
              <a:rPr lang="en-US" dirty="0" smtClean="0"/>
              <a:t>No space between bars – quantitative values and bins are continuous</a:t>
            </a:r>
          </a:p>
          <a:p>
            <a:r>
              <a:rPr lang="en-US" dirty="0" smtClean="0"/>
              <a:t>Make sure each bar has equal width</a:t>
            </a:r>
          </a:p>
          <a:p>
            <a:pPr>
              <a:buNone/>
            </a:pPr>
            <a:r>
              <a:rPr lang="en-US" dirty="0" smtClean="0"/>
              <a:t>(not doing so = violating A_____ P___________)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>Note the difference between a histogram and bar chart</a:t>
            </a:r>
            <a:endParaRPr lang="en-US" i="1" dirty="0"/>
          </a:p>
        </p:txBody>
      </p:sp>
      <p:pic>
        <p:nvPicPr>
          <p:cNvPr id="19460" name="Picture 4" descr="http://scalar.usc.edu/works/quantitative-literacy-and-the-humanities/media/bar-chart-vs-histogra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7212" y="3733800"/>
            <a:ext cx="4327129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and Leaf Display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Quantitative Data Condition</a:t>
            </a:r>
          </a:p>
          <a:p>
            <a:r>
              <a:rPr lang="en-US" dirty="0" smtClean="0"/>
              <a:t>Be sure all characters take up equal amounts of space, lining up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Better than histogram; can see data</a:t>
            </a:r>
          </a:p>
          <a:p>
            <a:r>
              <a:rPr lang="en-US" dirty="0" smtClean="0"/>
              <a:t>Displays frequency distribution like </a:t>
            </a:r>
            <a:r>
              <a:rPr lang="en-US" dirty="0" err="1" smtClean="0"/>
              <a:t>histo</a:t>
            </a:r>
            <a:r>
              <a:rPr lang="en-US" dirty="0" smtClean="0"/>
              <a:t>.</a:t>
            </a:r>
          </a:p>
          <a:p>
            <a:r>
              <a:rPr lang="en-US" dirty="0" smtClean="0"/>
              <a:t>Works best for small sets</a:t>
            </a:r>
          </a:p>
        </p:txBody>
      </p:sp>
      <p:pic>
        <p:nvPicPr>
          <p:cNvPr id="18434" name="Picture 2" descr="http://www.studyzone.org/mtestprep/math8/e/stemgrad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1507" y="4038600"/>
            <a:ext cx="2626693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Dotplot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Meets Quant. Data Condition</a:t>
            </a:r>
          </a:p>
          <a:p>
            <a:r>
              <a:rPr lang="en-US" dirty="0" smtClean="0"/>
              <a:t>Like Stem and Leaf, but:</a:t>
            </a:r>
          </a:p>
          <a:p>
            <a:pPr lvl="1"/>
            <a:r>
              <a:rPr lang="en-US" dirty="0" smtClean="0"/>
              <a:t> dot replaces #</a:t>
            </a:r>
          </a:p>
          <a:p>
            <a:r>
              <a:rPr lang="en-US" dirty="0" smtClean="0"/>
              <a:t>Great for looking at clusters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2" descr="http://syllabus.bos.nsw.edu.au/assets/mathematicsk10/images/outli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477563"/>
            <a:ext cx="5181600" cy="1054462"/>
          </a:xfrm>
          <a:prstGeom prst="rect">
            <a:avLst/>
          </a:prstGeom>
          <a:noFill/>
        </p:spPr>
      </p:pic>
      <p:pic>
        <p:nvPicPr>
          <p:cNvPr id="8196" name="Picture 4" descr="https://www.superteachertools.net/jeopardyx/uploads/20140616/DotPlo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962400"/>
            <a:ext cx="4695825" cy="109537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943600" y="4419600"/>
            <a:ext cx="2590800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What are clusters?</a:t>
            </a:r>
          </a:p>
          <a:p>
            <a:r>
              <a:rPr lang="en-US" sz="2400" i="1" dirty="0" smtClean="0"/>
              <a:t>In the second case, it’s not a second cluster but an ______________.</a:t>
            </a:r>
            <a:endParaRPr lang="en-US" sz="2400" i="1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410200" y="52578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Timeplot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x: time</a:t>
            </a:r>
          </a:p>
          <a:p>
            <a:r>
              <a:rPr lang="en-US" dirty="0" smtClean="0"/>
              <a:t>y: Quant. variable  </a:t>
            </a:r>
            <a:r>
              <a:rPr lang="en-US" sz="2800" i="1" dirty="0" smtClean="0">
                <a:sym typeface="Wingdings" pitchFamily="2" charset="2"/>
              </a:rPr>
              <a:t> so meets what condition?</a:t>
            </a:r>
            <a:endParaRPr lang="en-US" sz="2800" i="1" dirty="0" smtClean="0"/>
          </a:p>
          <a:p>
            <a:r>
              <a:rPr lang="en-US" dirty="0" smtClean="0"/>
              <a:t>Connect data points with a line</a:t>
            </a:r>
          </a:p>
        </p:txBody>
      </p:sp>
      <p:pic>
        <p:nvPicPr>
          <p:cNvPr id="3074" name="Picture 2" descr="https://cdn2.content.compendiumblog.com/uploads/user/458939f4-fe08-4dbc-b271-efca0f5a2682/ba6a552e-3bc0-4eed-9c9a-eae3ade49498/Image/1a8474b7ce81e91867bc54b5a2f16bf1/time_series_gold_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352800"/>
            <a:ext cx="4837411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Shape, Center, 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All quantitative displays have these – use </a:t>
            </a:r>
            <a:r>
              <a:rPr lang="en-US" dirty="0" err="1" smtClean="0"/>
              <a:t>vocab</a:t>
            </a:r>
            <a:r>
              <a:rPr lang="en-US" dirty="0" smtClean="0"/>
              <a:t> to </a:t>
            </a:r>
            <a:r>
              <a:rPr lang="en-US" u="sng" dirty="0" smtClean="0"/>
              <a:t>describe and compare</a:t>
            </a:r>
            <a:r>
              <a:rPr lang="en-US" dirty="0" smtClean="0"/>
              <a:t> what you see.  Think about meaning.</a:t>
            </a:r>
            <a:endParaRPr lang="en-US" dirty="0"/>
          </a:p>
          <a:p>
            <a:r>
              <a:rPr lang="en-US" dirty="0" smtClean="0"/>
              <a:t>For comparisons – use the same scale!</a:t>
            </a:r>
          </a:p>
          <a:p>
            <a:pPr>
              <a:buNone/>
            </a:pPr>
            <a:r>
              <a:rPr lang="en-US" sz="2400" dirty="0" smtClean="0"/>
              <a:t>(graphs don’t need to touch)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2" descr="http://cdn-6.analyzemath.com/statistics/stem_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200400"/>
            <a:ext cx="4471514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juzaphoto.com/shared_files/articles/exposure/histogram_en.jpg"/>
          <p:cNvPicPr>
            <a:picLocks noChangeAspect="1" noChangeArrowheads="1"/>
          </p:cNvPicPr>
          <p:nvPr/>
        </p:nvPicPr>
        <p:blipFill>
          <a:blip r:embed="rId2" cstate="print"/>
          <a:srcRect l="2524" t="8490" r="5363"/>
          <a:stretch>
            <a:fillRect/>
          </a:stretch>
        </p:blipFill>
        <p:spPr bwMode="auto">
          <a:xfrm>
            <a:off x="228600" y="3429000"/>
            <a:ext cx="5562600" cy="246401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Shape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Unimodal</a:t>
            </a:r>
            <a:r>
              <a:rPr lang="en-US" sz="2800" dirty="0" smtClean="0"/>
              <a:t>, bimodal, multimodal, no mode =  uniform distribution</a:t>
            </a:r>
          </a:p>
          <a:p>
            <a:r>
              <a:rPr lang="en-US" sz="2800" dirty="0" smtClean="0"/>
              <a:t>Symmetric?  Tail length same, skew to side of longer tail</a:t>
            </a:r>
          </a:p>
          <a:p>
            <a:r>
              <a:rPr lang="en-US" sz="2800" dirty="0" smtClean="0"/>
              <a:t>Outliers? Never just throw away; could be most significant piece of data (and reliable), error.  Analyze w/ and w/o.</a:t>
            </a:r>
          </a:p>
          <a:p>
            <a:r>
              <a:rPr lang="en-US" sz="2800" dirty="0" smtClean="0"/>
              <a:t>Gaps?   What if data is separated and reanalyzed?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i="1" dirty="0" smtClean="0"/>
              <a:t>Why did we not analyze shape of bar charts?  (Hint: find one in your notes)</a:t>
            </a:r>
            <a:endParaRPr lang="en-US" sz="2800" i="1" dirty="0"/>
          </a:p>
        </p:txBody>
      </p:sp>
      <p:pic>
        <p:nvPicPr>
          <p:cNvPr id="6148" name="Picture 4" descr="http://mainland.cctt.org/mathsummer/JosephBond/StemAndPlots/images/table1.gif"/>
          <p:cNvPicPr>
            <a:picLocks noChangeAspect="1" noChangeArrowheads="1"/>
          </p:cNvPicPr>
          <p:nvPr/>
        </p:nvPicPr>
        <p:blipFill>
          <a:blip r:embed="rId3" cstate="print"/>
          <a:srcRect t="16979"/>
          <a:stretch>
            <a:fillRect/>
          </a:stretch>
        </p:blipFill>
        <p:spPr bwMode="auto">
          <a:xfrm>
            <a:off x="6617826" y="3505200"/>
            <a:ext cx="2377628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Re-expressing or Transforming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Goal: make skewed distribution more symmetric</a:t>
            </a:r>
          </a:p>
          <a:p>
            <a:r>
              <a:rPr lang="en-US" dirty="0" smtClean="0"/>
              <a:t>Apply a simple </a:t>
            </a:r>
            <a:r>
              <a:rPr lang="en-US" dirty="0" err="1" smtClean="0"/>
              <a:t>fxn</a:t>
            </a:r>
            <a:r>
              <a:rPr lang="en-US" dirty="0" smtClean="0"/>
              <a:t> (e.g. exponential </a:t>
            </a:r>
            <a:r>
              <a:rPr lang="en-US" dirty="0" err="1" smtClean="0"/>
              <a:t>fxn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Skew to right?  Try logs or square roots</a:t>
            </a:r>
          </a:p>
          <a:p>
            <a:pPr lvl="1"/>
            <a:r>
              <a:rPr lang="en-US" dirty="0" smtClean="0"/>
              <a:t>Skew to left?  Try squaring</a:t>
            </a:r>
            <a:endParaRPr lang="en-US" dirty="0"/>
          </a:p>
        </p:txBody>
      </p:sp>
      <p:pic>
        <p:nvPicPr>
          <p:cNvPr id="2050" name="Picture 2" descr="http://www.geos.ed.ac.uk/homes/thompson/splus/kew.jpg"/>
          <p:cNvPicPr>
            <a:picLocks noChangeAspect="1" noChangeArrowheads="1"/>
          </p:cNvPicPr>
          <p:nvPr/>
        </p:nvPicPr>
        <p:blipFill>
          <a:blip r:embed="rId2" cstate="print"/>
          <a:srcRect t="3268" b="50980"/>
          <a:stretch>
            <a:fillRect/>
          </a:stretch>
        </p:blipFill>
        <p:spPr bwMode="auto">
          <a:xfrm>
            <a:off x="838200" y="3962400"/>
            <a:ext cx="75438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number to describe data</a:t>
            </a:r>
          </a:p>
          <a:p>
            <a:pPr>
              <a:buNone/>
            </a:pPr>
            <a:r>
              <a:rPr lang="en-US" dirty="0" smtClean="0"/>
              <a:t>(refer to Ch 5)</a:t>
            </a:r>
            <a:endParaRPr lang="en-US" dirty="0"/>
          </a:p>
        </p:txBody>
      </p:sp>
      <p:pic>
        <p:nvPicPr>
          <p:cNvPr id="4" name="Picture 2" descr="https://upload.wikimedia.org/wikipedia/commons/thumb/d/d9/Black_cherry_tree_histogram.svg/220px-Black_cherry_tree_histogram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219200"/>
            <a:ext cx="3124200" cy="3124201"/>
          </a:xfrm>
          <a:prstGeom prst="rect">
            <a:avLst/>
          </a:prstGeom>
          <a:noFill/>
        </p:spPr>
      </p:pic>
      <p:pic>
        <p:nvPicPr>
          <p:cNvPr id="5122" name="Picture 2" descr="http://www.math.uah.edu/stat/sample/DotPlo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343400"/>
            <a:ext cx="7717392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7407</TotalTime>
  <Words>370</Words>
  <Application>Microsoft Office PowerPoint</Application>
  <PresentationFormat>On-screen Show (4:3)</PresentationFormat>
  <Paragraphs>68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 4: Quantitative Displays</vt:lpstr>
      <vt:lpstr>Histogram</vt:lpstr>
      <vt:lpstr>Stem and Leaf Display</vt:lpstr>
      <vt:lpstr>Dotplot</vt:lpstr>
      <vt:lpstr>Timeplot</vt:lpstr>
      <vt:lpstr>Shape, Center, Spread</vt:lpstr>
      <vt:lpstr>Shape</vt:lpstr>
      <vt:lpstr>Re-expressing or Transforming Data</vt:lpstr>
      <vt:lpstr>Center</vt:lpstr>
      <vt:lpstr>Spread</vt:lpstr>
      <vt:lpstr>Issues: FAQS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4: Quantitative Displays</dc:title>
  <dc:creator>debbie_frazier</dc:creator>
  <cp:lastModifiedBy>debbie_frazier</cp:lastModifiedBy>
  <cp:revision>7</cp:revision>
  <dcterms:created xsi:type="dcterms:W3CDTF">2015-08-21T16:04:17Z</dcterms:created>
  <dcterms:modified xsi:type="dcterms:W3CDTF">2015-08-26T19:32:05Z</dcterms:modified>
</cp:coreProperties>
</file>