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D4074-BEA9-4506-B68A-1C9C9504EA47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1332-26F5-49A8-ABA0-669CE3713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 hit/miss, heads/tails,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11332-26F5-49A8-ABA0-669CE37138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3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Binom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Geom</a:t>
            </a:r>
            <a:r>
              <a:rPr lang="en-US" baseline="0" dirty="0" smtClean="0"/>
              <a:t>, Normal; Geo and Bin; Discrete: Geo and Bin, Cont: Normal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11332-26F5-49A8-ABA0-669CE37138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0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4812-3811-4294-AEBA-B2FB85325CE5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576CE-EF4B-45FA-8A09-0CF96434B5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17: Probability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Last chapter in this unit!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TI Binomial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56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DISTR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binompdf</a:t>
            </a:r>
            <a:r>
              <a:rPr lang="en-US" dirty="0" smtClean="0"/>
              <a:t>(n, p, X)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P</a:t>
            </a:r>
            <a:r>
              <a:rPr lang="en-US" dirty="0" smtClean="0"/>
              <a:t>robability </a:t>
            </a:r>
            <a:r>
              <a:rPr lang="en-US" dirty="0"/>
              <a:t>D</a:t>
            </a:r>
            <a:r>
              <a:rPr lang="en-US" dirty="0" smtClean="0"/>
              <a:t>ensity Function (for Binomial Model)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find P of individual outcome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X = desired number of successes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Try: </a:t>
            </a:r>
            <a:r>
              <a:rPr lang="en-US" dirty="0" err="1" smtClean="0"/>
              <a:t>binompdf</a:t>
            </a:r>
            <a:r>
              <a:rPr lang="en-US" dirty="0" smtClean="0"/>
              <a:t>(20, 0.06, 2)</a:t>
            </a:r>
          </a:p>
          <a:p>
            <a:pPr>
              <a:buNone/>
            </a:pPr>
            <a:r>
              <a:rPr lang="en-US" dirty="0" smtClean="0"/>
              <a:t>			P that 2 O- donors in donor set of 20; get 0.2246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binomcdf</a:t>
            </a:r>
            <a:r>
              <a:rPr lang="en-US" dirty="0" smtClean="0"/>
              <a:t>(n, p, x)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find P of getting x or fewer successes in n trials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Cumulative </a:t>
            </a:r>
            <a:r>
              <a:rPr lang="en-US" dirty="0"/>
              <a:t>B</a:t>
            </a:r>
            <a:r>
              <a:rPr lang="en-US" dirty="0" smtClean="0"/>
              <a:t>inomial Function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Try: P of finding up to 10 O- donors in set of 20?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binomcdf</a:t>
            </a:r>
            <a:r>
              <a:rPr lang="en-US" dirty="0" smtClean="0"/>
              <a:t>(20, 0.06, 10)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Try: P of finding at least 10 O- donors in set of 20? (not </a:t>
            </a:r>
            <a:r>
              <a:rPr lang="en-US" u="sng" dirty="0" smtClean="0"/>
              <a:t>&lt;</a:t>
            </a:r>
            <a:r>
              <a:rPr lang="en-US" dirty="0" smtClean="0"/>
              <a:t>9)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	1 - </a:t>
            </a:r>
            <a:r>
              <a:rPr lang="en-US" dirty="0" err="1" smtClean="0"/>
              <a:t>binomcdf</a:t>
            </a:r>
            <a:r>
              <a:rPr lang="en-US" dirty="0" smtClean="0"/>
              <a:t>(20, 0.06, 9)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 for calculating huge values… or huge sets…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 “large enough” n: </a:t>
            </a:r>
          </a:p>
          <a:p>
            <a:pPr>
              <a:buNone/>
            </a:pPr>
            <a:r>
              <a:rPr lang="en-US" dirty="0" smtClean="0"/>
              <a:t>Binomial Model (</a:t>
            </a:r>
            <a:r>
              <a:rPr lang="en-US" dirty="0" err="1" smtClean="0"/>
              <a:t>np</a:t>
            </a:r>
            <a:r>
              <a:rPr lang="en-US" dirty="0" smtClean="0"/>
              <a:t>, 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npq</a:t>
            </a:r>
            <a:r>
              <a:rPr lang="en-US" dirty="0" smtClean="0"/>
              <a:t>)) approximated by a Normal Model (</a:t>
            </a:r>
            <a:r>
              <a:rPr lang="en-US" dirty="0" err="1" smtClean="0"/>
              <a:t>np</a:t>
            </a:r>
            <a:r>
              <a:rPr lang="en-US" dirty="0" smtClean="0"/>
              <a:t>, 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npq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So…</a:t>
            </a:r>
          </a:p>
          <a:p>
            <a:pPr>
              <a:buNone/>
            </a:pPr>
            <a:r>
              <a:rPr lang="en-US" dirty="0" smtClean="0"/>
              <a:t>You can calculate z, P just like for a Normal Model!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What’s large enough? 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Success/Failure Condition: Binomial model is approx Normal if we expect at least 10* successes and 10* failures: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np</a:t>
            </a:r>
            <a:r>
              <a:rPr lang="en-US" u="sng" dirty="0" smtClean="0"/>
              <a:t>&gt;</a:t>
            </a:r>
            <a:r>
              <a:rPr lang="en-US" dirty="0" smtClean="0"/>
              <a:t>10 and </a:t>
            </a:r>
            <a:r>
              <a:rPr lang="en-US" dirty="0" err="1" smtClean="0"/>
              <a:t>nq</a:t>
            </a:r>
            <a:r>
              <a:rPr lang="en-US" u="sng" dirty="0" smtClean="0"/>
              <a:t>&gt;</a:t>
            </a:r>
            <a:r>
              <a:rPr lang="en-US" dirty="0" smtClean="0"/>
              <a:t>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 Technically 9, based on being w/in 3 std deviations, but this rule has been simplified (proof p. 395)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Caution!</a:t>
            </a:r>
          </a:p>
          <a:p>
            <a:r>
              <a:rPr lang="en-US" dirty="0" smtClean="0"/>
              <a:t>Binomial Model = Discrete </a:t>
            </a:r>
            <a:r>
              <a:rPr lang="en-US" dirty="0" smtClean="0">
                <a:sym typeface="Wingdings" pitchFamily="2" charset="2"/>
              </a:rPr>
              <a:t> P for specific counts</a:t>
            </a:r>
          </a:p>
          <a:p>
            <a:r>
              <a:rPr lang="en-US" dirty="0" smtClean="0">
                <a:sym typeface="Wingdings" pitchFamily="2" charset="2"/>
              </a:rPr>
              <a:t>Normal Model = Continuous  P for any range of values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So… if you use an approximate Normal Model for a Binomial Model, there is no way to report the exact P for a specific value.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Bernoulli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Only 2 possible outcomes</a:t>
            </a:r>
          </a:p>
          <a:p>
            <a:pPr lvl="1"/>
            <a:r>
              <a:rPr lang="en-US" dirty="0" smtClean="0"/>
              <a:t>Success / Failure</a:t>
            </a:r>
          </a:p>
          <a:p>
            <a:pPr lvl="1"/>
            <a:r>
              <a:rPr lang="en-US" dirty="0" smtClean="0"/>
              <a:t>P for each success is constant</a:t>
            </a:r>
          </a:p>
          <a:p>
            <a:pPr lvl="1"/>
            <a:r>
              <a:rPr lang="en-US" dirty="0" smtClean="0"/>
              <a:t>Trials independent [requiring </a:t>
            </a:r>
            <a:r>
              <a:rPr lang="en-US" i="1" dirty="0" smtClean="0"/>
              <a:t>n</a:t>
            </a:r>
            <a:r>
              <a:rPr lang="en-US" dirty="0" smtClean="0"/>
              <a:t> is infinite OR </a:t>
            </a:r>
            <a:r>
              <a:rPr lang="en-US" i="1" dirty="0" smtClean="0"/>
              <a:t>n</a:t>
            </a:r>
            <a:r>
              <a:rPr lang="en-US" dirty="0" smtClean="0"/>
              <a:t> &lt; 10% population (10% Condition)]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Examples? </a:t>
            </a:r>
          </a:p>
          <a:p>
            <a:pPr lvl="1"/>
            <a:endParaRPr lang="en-US" dirty="0"/>
          </a:p>
          <a:p>
            <a:r>
              <a:rPr lang="en-US" dirty="0" smtClean="0"/>
              <a:t>New notation:  </a:t>
            </a:r>
          </a:p>
          <a:p>
            <a:pPr>
              <a:buNone/>
            </a:pPr>
            <a:r>
              <a:rPr lang="en-US" dirty="0" smtClean="0"/>
              <a:t>P(#trials = 1) = 0.20		</a:t>
            </a:r>
          </a:p>
          <a:p>
            <a:pPr>
              <a:buNone/>
            </a:pPr>
            <a:r>
              <a:rPr lang="en-US" dirty="0" smtClean="0"/>
              <a:t>P(#trials = 3) = (0.20)(0.80)(0.20)	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					note #P = #trials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10% Condition makes sense?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It’s not intuitive to say that we MUST take a small n (10% of pop or less) to then model our pop.</a:t>
            </a:r>
          </a:p>
          <a:p>
            <a:r>
              <a:rPr lang="en-US" dirty="0" smtClean="0"/>
              <a:t>However, this is a mathematical requirement (yes, proven; n/N needs to be tiny)</a:t>
            </a:r>
          </a:p>
          <a:p>
            <a:r>
              <a:rPr lang="en-US" dirty="0" smtClean="0"/>
              <a:t>Finite population correction (</a:t>
            </a:r>
            <a:r>
              <a:rPr lang="en-US" dirty="0" err="1" smtClean="0"/>
              <a:t>fpc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err="1"/>
              <a:t>f</a:t>
            </a:r>
            <a:r>
              <a:rPr lang="en-US" dirty="0" err="1" smtClean="0"/>
              <a:t>pc</a:t>
            </a:r>
            <a:r>
              <a:rPr lang="en-US" dirty="0" smtClean="0"/>
              <a:t> = </a:t>
            </a:r>
            <a:r>
              <a:rPr lang="en-US" dirty="0" err="1" smtClean="0"/>
              <a:t>Sqrt</a:t>
            </a:r>
            <a:r>
              <a:rPr lang="en-US" dirty="0" smtClean="0"/>
              <a:t>(1-(n/N)) </a:t>
            </a:r>
          </a:p>
          <a:p>
            <a:pPr lvl="1"/>
            <a:r>
              <a:rPr lang="en-US" dirty="0" smtClean="0"/>
              <a:t>Standard Error = (std dev)/</a:t>
            </a:r>
            <a:r>
              <a:rPr lang="en-US" dirty="0" err="1" smtClean="0"/>
              <a:t>Sqrt</a:t>
            </a:r>
            <a:r>
              <a:rPr lang="en-US" dirty="0" smtClean="0"/>
              <a:t>(n) </a:t>
            </a:r>
          </a:p>
          <a:p>
            <a:pPr lvl="2"/>
            <a:r>
              <a:rPr lang="en-US" dirty="0" smtClean="0"/>
              <a:t>approximation is exact if </a:t>
            </a:r>
            <a:r>
              <a:rPr lang="en-US" dirty="0" err="1" smtClean="0"/>
              <a:t>fpc</a:t>
            </a:r>
            <a:r>
              <a:rPr lang="en-US" dirty="0" smtClean="0"/>
              <a:t> is 1, or close to exact if close to 1</a:t>
            </a:r>
          </a:p>
          <a:p>
            <a:endParaRPr lang="en-US" dirty="0" smtClean="0"/>
          </a:p>
          <a:p>
            <a:r>
              <a:rPr lang="en-US" dirty="0" smtClean="0"/>
              <a:t>You SHOULD ALWAYS find measures of error or variation and evaluate these; therein you can decide if your sample may not be representative of the pop.</a:t>
            </a:r>
          </a:p>
          <a:p>
            <a:pPr lvl="1"/>
            <a:r>
              <a:rPr lang="en-US" dirty="0" smtClean="0"/>
              <a:t>Note our models ALWAYS include variation or std.dev.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Probability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long will it take until I succeed?</a:t>
            </a:r>
          </a:p>
          <a:p>
            <a:r>
              <a:rPr lang="en-US" dirty="0" smtClean="0"/>
              <a:t>Let p = success	Let q = 1-p = failure</a:t>
            </a:r>
          </a:p>
          <a:p>
            <a:r>
              <a:rPr lang="en-US" dirty="0" smtClean="0"/>
              <a:t>Let model = </a:t>
            </a:r>
            <a:r>
              <a:rPr lang="en-US" dirty="0" err="1" smtClean="0"/>
              <a:t>Geom</a:t>
            </a:r>
            <a:r>
              <a:rPr lang="en-US" dirty="0" smtClean="0"/>
              <a:t>(p)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Achieving first success on trial N requires first experiencing N-1 failures</a:t>
            </a:r>
          </a:p>
          <a:p>
            <a:r>
              <a:rPr lang="en-US" dirty="0" smtClean="0"/>
              <a:t>P(#trials=N) = q</a:t>
            </a:r>
            <a:r>
              <a:rPr lang="en-US" baseline="30000" dirty="0" smtClean="0"/>
              <a:t>N-1</a:t>
            </a:r>
            <a:r>
              <a:rPr lang="en-US" dirty="0" smtClean="0"/>
              <a:t>p</a:t>
            </a:r>
          </a:p>
          <a:p>
            <a:r>
              <a:rPr lang="en-US" dirty="0" smtClean="0"/>
              <a:t>Expected value = </a:t>
            </a:r>
            <a:r>
              <a:rPr lang="el-GR" dirty="0" smtClean="0"/>
              <a:t>μ</a:t>
            </a:r>
            <a:r>
              <a:rPr lang="en-US" dirty="0" smtClean="0"/>
              <a:t> = 1/p	Std. Dev. = </a:t>
            </a:r>
            <a:r>
              <a:rPr lang="el-GR" dirty="0" smtClean="0"/>
              <a:t>σ</a:t>
            </a:r>
            <a:r>
              <a:rPr lang="en-US" dirty="0" smtClean="0"/>
              <a:t> =</a:t>
            </a:r>
            <a:r>
              <a:rPr lang="en-US" dirty="0" err="1" smtClean="0"/>
              <a:t>SqRt</a:t>
            </a:r>
            <a:r>
              <a:rPr lang="en-US" dirty="0" smtClean="0"/>
              <a:t>(q/p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People with O- blood are universal donors, but only exist as 6% of the population.  If donors line up at random, how many do you expect to examine before you find a O- donor?  What is the P that the first O- donor is one of the first four people in line?</a:t>
            </a:r>
          </a:p>
          <a:p>
            <a:r>
              <a:rPr lang="en-US" dirty="0" smtClean="0"/>
              <a:t>p = success = O-	q = failure = other blood type </a:t>
            </a:r>
          </a:p>
          <a:p>
            <a:r>
              <a:rPr lang="en-US" dirty="0" smtClean="0"/>
              <a:t>Trials are not independent as </a:t>
            </a:r>
            <a:r>
              <a:rPr lang="en-US" i="1" dirty="0" smtClean="0"/>
              <a:t>n</a:t>
            </a:r>
            <a:r>
              <a:rPr lang="en-US" dirty="0" smtClean="0"/>
              <a:t> is finite, but donors are fewer than 10% of all possible donors.</a:t>
            </a:r>
          </a:p>
          <a:p>
            <a:r>
              <a:rPr lang="en-US" dirty="0" smtClean="0"/>
              <a:t>Let X be number trials until find O-</a:t>
            </a:r>
          </a:p>
          <a:p>
            <a:endParaRPr lang="en-US" dirty="0" smtClean="0"/>
          </a:p>
          <a:p>
            <a:r>
              <a:rPr lang="en-US" dirty="0" smtClean="0"/>
              <a:t>Model is </a:t>
            </a:r>
            <a:r>
              <a:rPr lang="en-US" dirty="0" err="1" smtClean="0"/>
              <a:t>Geom</a:t>
            </a:r>
            <a:r>
              <a:rPr lang="en-US" dirty="0" smtClean="0"/>
              <a:t>(0.06)</a:t>
            </a:r>
          </a:p>
          <a:p>
            <a:r>
              <a:rPr lang="en-US" dirty="0" smtClean="0"/>
              <a:t>E(X) = 1/0.06 = 16.7		Std Dev = </a:t>
            </a:r>
            <a:r>
              <a:rPr lang="en-US" dirty="0" err="1" smtClean="0"/>
              <a:t>Sqrt</a:t>
            </a:r>
            <a:r>
              <a:rPr lang="en-US" dirty="0" smtClean="0"/>
              <a:t>[0.94/(0.06)</a:t>
            </a:r>
            <a:r>
              <a:rPr lang="en-US" baseline="30000" dirty="0" smtClean="0"/>
              <a:t>2</a:t>
            </a:r>
            <a:r>
              <a:rPr lang="en-US" dirty="0" smtClean="0"/>
              <a:t>]=16.16</a:t>
            </a:r>
          </a:p>
          <a:p>
            <a:endParaRPr lang="en-US" dirty="0" smtClean="0"/>
          </a:p>
          <a:p>
            <a:r>
              <a:rPr lang="en-US" dirty="0" smtClean="0"/>
              <a:t>P(X</a:t>
            </a:r>
            <a:r>
              <a:rPr lang="en-US" u="sng" dirty="0" smtClean="0"/>
              <a:t>&lt;</a:t>
            </a:r>
            <a:r>
              <a:rPr lang="en-US" dirty="0" smtClean="0"/>
              <a:t>4) = P(X=1) + P(X=2) + P(X=3) + P(X=4)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= (0.06) + (0.94)(0.06)+(0.94)(0.94)(0.06) + (0.94)</a:t>
            </a:r>
            <a:r>
              <a:rPr lang="en-US" baseline="30000" dirty="0" smtClean="0"/>
              <a:t>3</a:t>
            </a:r>
            <a:r>
              <a:rPr lang="en-US" dirty="0" smtClean="0"/>
              <a:t>(0.06)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= 0.2193</a:t>
            </a:r>
          </a:p>
          <a:p>
            <a:pPr>
              <a:buNone/>
            </a:pPr>
            <a:r>
              <a:rPr lang="en-US" dirty="0" smtClean="0"/>
              <a:t>Blood drive expect to examine 16.7 people to find a O- donor.  About 21.93% of the time, there will be one within the first four people in line.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 for </a:t>
            </a:r>
            <a:r>
              <a:rPr lang="en-US" dirty="0" err="1" smtClean="0"/>
              <a:t>Geom</a:t>
            </a:r>
            <a:r>
              <a:rPr lang="en-US" dirty="0" smtClean="0"/>
              <a:t> 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DISTR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eometpdf</a:t>
            </a:r>
            <a:r>
              <a:rPr lang="en-US" dirty="0" smtClean="0"/>
              <a:t>() : probability density function</a:t>
            </a:r>
          </a:p>
          <a:p>
            <a:pPr lvl="2"/>
            <a:r>
              <a:rPr lang="en-US" dirty="0" err="1"/>
              <a:t>g</a:t>
            </a:r>
            <a:r>
              <a:rPr lang="en-US" dirty="0" err="1" smtClean="0"/>
              <a:t>eometpdf</a:t>
            </a:r>
            <a:r>
              <a:rPr lang="en-US" dirty="0" smtClean="0"/>
              <a:t>(p, number of trials until success)</a:t>
            </a:r>
          </a:p>
          <a:p>
            <a:pPr lvl="3"/>
            <a:r>
              <a:rPr lang="en-US" dirty="0" smtClean="0"/>
              <a:t>Try this with our last example:  </a:t>
            </a:r>
            <a:r>
              <a:rPr lang="en-US" dirty="0" err="1" smtClean="0"/>
              <a:t>geometpdf</a:t>
            </a:r>
            <a:r>
              <a:rPr lang="en-US" dirty="0" smtClean="0"/>
              <a:t>(0.06, 4)</a:t>
            </a:r>
          </a:p>
          <a:p>
            <a:pPr lvl="2"/>
            <a:r>
              <a:rPr lang="en-US" dirty="0" smtClean="0"/>
              <a:t>Gives P of any individual outcome</a:t>
            </a:r>
          </a:p>
          <a:p>
            <a:pPr lvl="1"/>
            <a:r>
              <a:rPr lang="en-US" dirty="0" err="1" smtClean="0"/>
              <a:t>geometcdf</a:t>
            </a:r>
            <a:r>
              <a:rPr lang="en-US" dirty="0" smtClean="0"/>
              <a:t>(): cumulative density function</a:t>
            </a:r>
          </a:p>
          <a:p>
            <a:pPr lvl="2"/>
            <a:r>
              <a:rPr lang="en-US" dirty="0" smtClean="0"/>
              <a:t>Sum of all P of several possible outcomes</a:t>
            </a:r>
          </a:p>
          <a:p>
            <a:pPr lvl="2"/>
            <a:r>
              <a:rPr lang="en-US" dirty="0" err="1"/>
              <a:t>g</a:t>
            </a:r>
            <a:r>
              <a:rPr lang="en-US" dirty="0" err="1" smtClean="0"/>
              <a:t>eometcdf</a:t>
            </a:r>
            <a:r>
              <a:rPr lang="en-US" dirty="0" smtClean="0"/>
              <a:t> (p, number of trials)</a:t>
            </a:r>
          </a:p>
          <a:p>
            <a:pPr lvl="3"/>
            <a:r>
              <a:rPr lang="en-US" dirty="0" smtClean="0"/>
              <a:t>Returns P of success on or before number of trials</a:t>
            </a:r>
          </a:p>
          <a:p>
            <a:pPr lvl="3"/>
            <a:r>
              <a:rPr lang="en-US" dirty="0" err="1" smtClean="0"/>
              <a:t>geometcdf</a:t>
            </a:r>
            <a:r>
              <a:rPr lang="en-US" dirty="0" smtClean="0"/>
              <a:t>(0.06, 4) = P that O- donor found on or before 4</a:t>
            </a:r>
            <a:r>
              <a:rPr lang="en-US" baseline="30000" dirty="0" smtClean="0"/>
              <a:t>th</a:t>
            </a:r>
            <a:r>
              <a:rPr lang="en-US" dirty="0" smtClean="0"/>
              <a:t> person.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Binomial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many successes will I get after t time?</a:t>
            </a:r>
          </a:p>
          <a:p>
            <a:r>
              <a:rPr lang="en-US" dirty="0" smtClean="0"/>
              <a:t>Was: P(#trials = 2)… Now: P(#successes = 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Binomial Probability using Binomial Model (n, p)</a:t>
            </a:r>
          </a:p>
          <a:p>
            <a:r>
              <a:rPr lang="en-US" dirty="0" smtClean="0"/>
              <a:t>Calculation includes p, q, and all combinations of outcomes</a:t>
            </a:r>
          </a:p>
          <a:p>
            <a:pPr lvl="1"/>
            <a:r>
              <a:rPr lang="en-US" dirty="0" smtClean="0"/>
              <a:t>Orders of outcomes are disjoint</a:t>
            </a:r>
          </a:p>
          <a:p>
            <a:pPr lvl="1"/>
            <a:r>
              <a:rPr lang="en-US" dirty="0" smtClean="0"/>
              <a:t>Use Addition Rule</a:t>
            </a:r>
          </a:p>
          <a:p>
            <a:r>
              <a:rPr lang="en-US" dirty="0" smtClean="0"/>
              <a:t>Total number of combinations =</a:t>
            </a:r>
          </a:p>
          <a:p>
            <a:pPr>
              <a:buNone/>
            </a:pPr>
            <a:r>
              <a:rPr lang="en-US" dirty="0" smtClean="0"/>
              <a:t>“n Choose k” = (</a:t>
            </a:r>
            <a:r>
              <a:rPr lang="en-US" baseline="30000" dirty="0" err="1" smtClean="0"/>
              <a:t>n</a:t>
            </a:r>
            <a:r>
              <a:rPr lang="en-US" baseline="-25000" dirty="0" err="1" smtClean="0"/>
              <a:t>k</a:t>
            </a:r>
            <a:r>
              <a:rPr lang="en-US" dirty="0" smtClean="0"/>
              <a:t>)= </a:t>
            </a:r>
            <a:r>
              <a:rPr lang="en-US" baseline="-25000" dirty="0" err="1" smtClean="0"/>
              <a:t>n</a:t>
            </a:r>
            <a:r>
              <a:rPr lang="en-US" dirty="0" err="1" smtClean="0"/>
              <a:t>C</a:t>
            </a:r>
            <a:r>
              <a:rPr lang="en-US" baseline="-25000" dirty="0" err="1" smtClean="0"/>
              <a:t>k</a:t>
            </a:r>
            <a:r>
              <a:rPr lang="en-US" dirty="0" smtClean="0"/>
              <a:t> = n!/(k!(n-k)!)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where n! = n x (n-1) x (n-2) x … x 1</a:t>
            </a:r>
          </a:p>
          <a:p>
            <a:pPr>
              <a:buNone/>
            </a:pPr>
            <a:r>
              <a:rPr lang="en-US" dirty="0" smtClean="0"/>
              <a:t>So Binomial Probability = P(#successes = x) = </a:t>
            </a:r>
            <a:r>
              <a:rPr lang="en-US" baseline="-25000" smtClean="0"/>
              <a:t>n</a:t>
            </a:r>
            <a:r>
              <a:rPr lang="en-US" smtClean="0"/>
              <a:t>C</a:t>
            </a:r>
            <a:r>
              <a:rPr lang="en-US" baseline="-25000" dirty="0" err="1"/>
              <a:t>x</a:t>
            </a:r>
            <a:r>
              <a:rPr lang="en-US" smtClean="0"/>
              <a:t>p</a:t>
            </a:r>
            <a:r>
              <a:rPr lang="en-US" baseline="30000" smtClean="0"/>
              <a:t>x</a:t>
            </a:r>
            <a:r>
              <a:rPr lang="en-US" smtClean="0"/>
              <a:t>q</a:t>
            </a:r>
            <a:r>
              <a:rPr lang="en-US" baseline="30000" smtClean="0"/>
              <a:t>n</a:t>
            </a:r>
            <a:r>
              <a:rPr lang="en-US" baseline="30000" dirty="0" smtClean="0"/>
              <a:t>-x</a:t>
            </a:r>
            <a:endParaRPr lang="en-US" baseline="30000" dirty="0" smtClean="0"/>
          </a:p>
          <a:p>
            <a:pPr>
              <a:buNone/>
            </a:pPr>
            <a:r>
              <a:rPr lang="en-US" dirty="0" smtClean="0"/>
              <a:t>Expected value = μ=</a:t>
            </a:r>
            <a:r>
              <a:rPr lang="en-US" dirty="0" err="1" smtClean="0"/>
              <a:t>np</a:t>
            </a:r>
            <a:r>
              <a:rPr lang="en-US" dirty="0" smtClean="0"/>
              <a:t>	</a:t>
            </a:r>
            <a:r>
              <a:rPr lang="el-GR" dirty="0" smtClean="0"/>
              <a:t>σ</a:t>
            </a:r>
            <a:r>
              <a:rPr lang="en-US" dirty="0" smtClean="0"/>
              <a:t> = 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npq</a:t>
            </a:r>
            <a:r>
              <a:rPr lang="en-US" dirty="0" smtClean="0"/>
              <a:t>)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vs. Geometric vs. 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a) How many successes will I get after t time?</a:t>
            </a:r>
          </a:p>
          <a:p>
            <a:pPr>
              <a:buNone/>
            </a:pPr>
            <a:r>
              <a:rPr lang="en-US" dirty="0" smtClean="0"/>
              <a:t>b) How long will it take until I succeed?</a:t>
            </a:r>
          </a:p>
          <a:p>
            <a:pPr>
              <a:buNone/>
            </a:pPr>
            <a:r>
              <a:rPr lang="en-US" dirty="0" smtClean="0"/>
              <a:t>c) What is P of success for a range of times?</a:t>
            </a:r>
          </a:p>
          <a:p>
            <a:endParaRPr lang="en-US" dirty="0"/>
          </a:p>
          <a:p>
            <a:r>
              <a:rPr lang="en-US" dirty="0" smtClean="0"/>
              <a:t>Which question (a, b, or c) is associated with each: Geometric, Binomial, or Normal Models.</a:t>
            </a:r>
          </a:p>
          <a:p>
            <a:r>
              <a:rPr lang="en-US" dirty="0" smtClean="0"/>
              <a:t>Which model requires Bernoulli Trials?</a:t>
            </a:r>
          </a:p>
          <a:p>
            <a:r>
              <a:rPr lang="en-US" dirty="0" smtClean="0"/>
              <a:t>Which involves discrete outcomes?  Continuous outcomes?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Suppose 20 donors come to the blood drive.  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are mean and std dev of number of O- donors among them?</a:t>
            </a:r>
          </a:p>
          <a:p>
            <a:pPr marL="514350" indent="-514350">
              <a:buAutoNum type="alphaLcParenR"/>
            </a:pPr>
            <a:r>
              <a:rPr lang="en-US" dirty="0" smtClean="0"/>
              <a:t>What is P that there are 2 or 3 O- donors?</a:t>
            </a:r>
          </a:p>
          <a:p>
            <a:pPr marL="514350" indent="-514350">
              <a:buNone/>
            </a:pPr>
            <a:endParaRPr lang="en-US" dirty="0" smtClean="0"/>
          </a:p>
          <a:p>
            <a:r>
              <a:rPr lang="en-US" dirty="0" smtClean="0"/>
              <a:t>Let p = O- donor = success = 0.06</a:t>
            </a:r>
          </a:p>
          <a:p>
            <a:r>
              <a:rPr lang="en-US" dirty="0" smtClean="0"/>
              <a:t>Let q = not O- donor = failure = 1 – 0.06 = 0.94</a:t>
            </a:r>
          </a:p>
          <a:p>
            <a:r>
              <a:rPr lang="en-US" dirty="0" smtClean="0"/>
              <a:t>Let X be number of O- among n=20 donors</a:t>
            </a:r>
          </a:p>
          <a:p>
            <a:endParaRPr lang="en-US" dirty="0" smtClean="0"/>
          </a:p>
          <a:p>
            <a:r>
              <a:rPr lang="en-US" dirty="0" smtClean="0"/>
              <a:t>Model X with </a:t>
            </a:r>
            <a:r>
              <a:rPr lang="en-US" dirty="0" err="1" smtClean="0"/>
              <a:t>Binom</a:t>
            </a:r>
            <a:r>
              <a:rPr lang="en-US" dirty="0" smtClean="0"/>
              <a:t>(20, 0.06)</a:t>
            </a:r>
          </a:p>
          <a:p>
            <a:r>
              <a:rPr lang="en-US" dirty="0" smtClean="0"/>
              <a:t>E(X) = </a:t>
            </a:r>
            <a:r>
              <a:rPr lang="en-US" dirty="0" err="1" smtClean="0"/>
              <a:t>np</a:t>
            </a:r>
            <a:r>
              <a:rPr lang="en-US" dirty="0" smtClean="0"/>
              <a:t> = 20(0.06) = 1.2  	</a:t>
            </a:r>
          </a:p>
          <a:p>
            <a:r>
              <a:rPr lang="en-US" dirty="0" smtClean="0"/>
              <a:t>SD(X) = 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npq</a:t>
            </a:r>
            <a:r>
              <a:rPr lang="en-US" dirty="0" smtClean="0"/>
              <a:t>) = </a:t>
            </a:r>
            <a:r>
              <a:rPr lang="en-US" dirty="0" err="1" smtClean="0"/>
              <a:t>Sqrt</a:t>
            </a:r>
            <a:r>
              <a:rPr lang="en-US" dirty="0" smtClean="0"/>
              <a:t>(20(0.06)(0.94)) = 1.06</a:t>
            </a:r>
          </a:p>
          <a:p>
            <a:endParaRPr lang="en-US" dirty="0" smtClean="0"/>
          </a:p>
          <a:p>
            <a:r>
              <a:rPr lang="en-US" dirty="0" smtClean="0"/>
              <a:t>P(X = 2 or 3) = P(X=2) + P(X=3)</a:t>
            </a:r>
          </a:p>
          <a:p>
            <a:pPr lvl="3">
              <a:buNone/>
            </a:pPr>
            <a:r>
              <a:rPr lang="en-US" sz="3100" dirty="0"/>
              <a:t> </a:t>
            </a:r>
            <a:r>
              <a:rPr lang="en-US" sz="3100" dirty="0" smtClean="0"/>
              <a:t>     =(</a:t>
            </a:r>
            <a:r>
              <a:rPr lang="en-US" sz="3100" baseline="30000" dirty="0" smtClean="0"/>
              <a:t>20</a:t>
            </a:r>
            <a:r>
              <a:rPr lang="en-US" sz="3100" baseline="-25000" dirty="0" smtClean="0"/>
              <a:t>2</a:t>
            </a:r>
            <a:r>
              <a:rPr lang="en-US" sz="3100" dirty="0" smtClean="0"/>
              <a:t>)(0.06)</a:t>
            </a:r>
            <a:r>
              <a:rPr lang="en-US" sz="3100" baseline="30000" dirty="0" smtClean="0"/>
              <a:t>2</a:t>
            </a:r>
            <a:r>
              <a:rPr lang="en-US" sz="3100" dirty="0" smtClean="0"/>
              <a:t>(0.94)</a:t>
            </a:r>
            <a:r>
              <a:rPr lang="en-US" sz="3100" baseline="30000" dirty="0" smtClean="0"/>
              <a:t>18</a:t>
            </a:r>
            <a:r>
              <a:rPr lang="en-US" sz="3100" dirty="0" smtClean="0"/>
              <a:t> + (</a:t>
            </a:r>
            <a:r>
              <a:rPr lang="en-US" sz="3100" baseline="30000" dirty="0" smtClean="0"/>
              <a:t>20</a:t>
            </a:r>
            <a:r>
              <a:rPr lang="en-US" sz="3100" baseline="-25000" dirty="0" smtClean="0"/>
              <a:t>3</a:t>
            </a:r>
            <a:r>
              <a:rPr lang="en-US" sz="3100" dirty="0" smtClean="0"/>
              <a:t>)(0.06)</a:t>
            </a:r>
            <a:r>
              <a:rPr lang="en-US" sz="3100" baseline="30000" dirty="0" smtClean="0"/>
              <a:t>3</a:t>
            </a:r>
            <a:r>
              <a:rPr lang="en-US" sz="3100" dirty="0" smtClean="0"/>
              <a:t>(0.94)</a:t>
            </a:r>
            <a:r>
              <a:rPr lang="en-US" sz="3100" baseline="30000" dirty="0" smtClean="0"/>
              <a:t>17 </a:t>
            </a:r>
            <a:r>
              <a:rPr lang="en-US" sz="3100" dirty="0" smtClean="0"/>
              <a:t>= 0.3106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 groups of 20 randomly selected donors, I expect to find an average of 1.2 universal donors with a std dev of 1.06.  About 31% of the time, I’d find 2 or 3 O- donors in a set of 20 people.</a:t>
            </a:r>
          </a:p>
          <a:p>
            <a:pPr lvl="4">
              <a:buNone/>
            </a:pPr>
            <a:endParaRPr lang="en-US" baseline="30000" dirty="0" smtClean="0"/>
          </a:p>
          <a:p>
            <a:pPr lvl="4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25607</TotalTime>
  <Words>727</Words>
  <Application>Microsoft Office PowerPoint</Application>
  <PresentationFormat>On-screen Show (4:3)</PresentationFormat>
  <Paragraphs>130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Chapter 17: Probability Models</vt:lpstr>
      <vt:lpstr>Bernoulli Trials</vt:lpstr>
      <vt:lpstr>10% Condition makes sense?</vt:lpstr>
      <vt:lpstr>Geometric Probability Model</vt:lpstr>
      <vt:lpstr>Example</vt:lpstr>
      <vt:lpstr>TI for Geom P Model</vt:lpstr>
      <vt:lpstr>Binomial Model</vt:lpstr>
      <vt:lpstr>Binomial vs. Geometric vs. Normal</vt:lpstr>
      <vt:lpstr>Example</vt:lpstr>
      <vt:lpstr>TI Binomial Model</vt:lpstr>
      <vt:lpstr>Help for calculating huge values… or huge sets…</vt:lpstr>
      <vt:lpstr>Continuous Random Variables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Probability Models</dc:title>
  <dc:creator>debbie_frazier</dc:creator>
  <cp:lastModifiedBy>Frazier, Debbie</cp:lastModifiedBy>
  <cp:revision>9</cp:revision>
  <dcterms:created xsi:type="dcterms:W3CDTF">2015-11-18T00:29:02Z</dcterms:created>
  <dcterms:modified xsi:type="dcterms:W3CDTF">2017-11-29T18:47:57Z</dcterms:modified>
</cp:coreProperties>
</file>