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>
      <p:cViewPr varScale="1">
        <p:scale>
          <a:sx n="110" d="100"/>
          <a:sy n="110" d="100"/>
        </p:scale>
        <p:origin x="16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459E-DCBC-47E4-8BBF-5E098B89448B}" type="datetimeFigureOut">
              <a:rPr lang="en-US" smtClean="0"/>
              <a:pPr/>
              <a:t>12/1/20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11EA-07F3-4B2E-8F0D-3A8450D0F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459E-DCBC-47E4-8BBF-5E098B89448B}" type="datetimeFigureOut">
              <a:rPr lang="en-US" smtClean="0"/>
              <a:pPr/>
              <a:t>12/1/20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11EA-07F3-4B2E-8F0D-3A8450D0F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459E-DCBC-47E4-8BBF-5E098B89448B}" type="datetimeFigureOut">
              <a:rPr lang="en-US" smtClean="0"/>
              <a:pPr/>
              <a:t>12/1/20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11EA-07F3-4B2E-8F0D-3A8450D0F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459E-DCBC-47E4-8BBF-5E098B89448B}" type="datetimeFigureOut">
              <a:rPr lang="en-US" smtClean="0"/>
              <a:pPr/>
              <a:t>12/1/20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11EA-07F3-4B2E-8F0D-3A8450D0F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459E-DCBC-47E4-8BBF-5E098B89448B}" type="datetimeFigureOut">
              <a:rPr lang="en-US" smtClean="0"/>
              <a:pPr/>
              <a:t>12/1/20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11EA-07F3-4B2E-8F0D-3A8450D0F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459E-DCBC-47E4-8BBF-5E098B89448B}" type="datetimeFigureOut">
              <a:rPr lang="en-US" smtClean="0"/>
              <a:pPr/>
              <a:t>12/1/20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11EA-07F3-4B2E-8F0D-3A8450D0F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459E-DCBC-47E4-8BBF-5E098B89448B}" type="datetimeFigureOut">
              <a:rPr lang="en-US" smtClean="0"/>
              <a:pPr/>
              <a:t>12/1/20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11EA-07F3-4B2E-8F0D-3A8450D0F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459E-DCBC-47E4-8BBF-5E098B89448B}" type="datetimeFigureOut">
              <a:rPr lang="en-US" smtClean="0"/>
              <a:pPr/>
              <a:t>12/1/20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11EA-07F3-4B2E-8F0D-3A8450D0F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459E-DCBC-47E4-8BBF-5E098B89448B}" type="datetimeFigureOut">
              <a:rPr lang="en-US" smtClean="0"/>
              <a:pPr/>
              <a:t>12/1/20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11EA-07F3-4B2E-8F0D-3A8450D0F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459E-DCBC-47E4-8BBF-5E098B89448B}" type="datetimeFigureOut">
              <a:rPr lang="en-US" smtClean="0"/>
              <a:pPr/>
              <a:t>12/1/20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11EA-07F3-4B2E-8F0D-3A8450D0F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459E-DCBC-47E4-8BBF-5E098B89448B}" type="datetimeFigureOut">
              <a:rPr lang="en-US" smtClean="0"/>
              <a:pPr/>
              <a:t>12/1/20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11EA-07F3-4B2E-8F0D-3A8450D0F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4459E-DCBC-47E4-8BBF-5E098B89448B}" type="datetimeFigureOut">
              <a:rPr lang="en-US" smtClean="0"/>
              <a:pPr/>
              <a:t>12/1/20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511EA-07F3-4B2E-8F0D-3A8450D0F2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Ch. 16 Random Variables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 Statistics – halfway through Unit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Working with Continuous Random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Can’t use a table for this </a:t>
            </a:r>
            <a:r>
              <a:rPr lang="en-US" dirty="0" err="1"/>
              <a:t>Prob</a:t>
            </a:r>
            <a:r>
              <a:rPr lang="en-US" dirty="0"/>
              <a:t> Model – can’t list each outcome.</a:t>
            </a:r>
          </a:p>
          <a:p>
            <a:r>
              <a:rPr lang="en-US" dirty="0"/>
              <a:t>Use Normal Model (if possible)</a:t>
            </a:r>
          </a:p>
          <a:p>
            <a:pPr lvl="1"/>
            <a:r>
              <a:rPr lang="en-US" dirty="0"/>
              <a:t>Must pass Normality Assumption</a:t>
            </a:r>
          </a:p>
          <a:p>
            <a:pPr lvl="2"/>
            <a:r>
              <a:rPr lang="en-US" dirty="0" err="1"/>
              <a:t>Unimodal</a:t>
            </a:r>
            <a:r>
              <a:rPr lang="en-US" dirty="0"/>
              <a:t>, symmetric</a:t>
            </a:r>
          </a:p>
          <a:p>
            <a:pPr lvl="1"/>
            <a:r>
              <a:rPr lang="en-US" dirty="0"/>
              <a:t>When 2 </a:t>
            </a:r>
            <a:r>
              <a:rPr lang="en-US" u="sng" dirty="0"/>
              <a:t>independent</a:t>
            </a:r>
            <a:r>
              <a:rPr lang="en-US" dirty="0"/>
              <a:t> continuous random </a:t>
            </a:r>
            <a:r>
              <a:rPr lang="en-US" dirty="0" err="1"/>
              <a:t>var.s</a:t>
            </a:r>
            <a:r>
              <a:rPr lang="en-US" dirty="0"/>
              <a:t> have Normal models, so does their sum or difference.</a:t>
            </a:r>
          </a:p>
          <a:p>
            <a:r>
              <a:rPr lang="en-US" dirty="0"/>
              <a:t>P isn’t for a discrete outcome, but for an interval of outcomes</a:t>
            </a:r>
          </a:p>
          <a:p>
            <a:pPr lvl="1"/>
            <a:r>
              <a:rPr lang="en-US" dirty="0"/>
              <a:t>P = area under curve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/>
              <a:t>Example: Continuous Random </a:t>
            </a:r>
            <a:r>
              <a:rPr lang="en-US" dirty="0" err="1"/>
              <a:t>Vars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248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/>
              <a:t>At a doctor’s office:</a:t>
            </a:r>
          </a:p>
          <a:p>
            <a:pPr>
              <a:buFontTx/>
              <a:buChar char="-"/>
            </a:pPr>
            <a:r>
              <a:rPr lang="en-US" sz="1600" dirty="0"/>
              <a:t>Time for medical assistant to meet with you can be described by a Normal model with a mean of 12 minutes and standard deviation of 2 minutes.</a:t>
            </a:r>
          </a:p>
          <a:p>
            <a:pPr>
              <a:buFontTx/>
              <a:buChar char="-"/>
            </a:pPr>
            <a:r>
              <a:rPr lang="en-US" sz="1600" dirty="0"/>
              <a:t>Time for doctor to meet with you can be described by a Normal model with a mean of 10 minutes and a standard deviation of 1 minute.</a:t>
            </a:r>
          </a:p>
          <a:p>
            <a:pPr marL="514350" indent="-514350">
              <a:buAutoNum type="alphaLcPeriod"/>
            </a:pPr>
            <a:r>
              <a:rPr lang="en-US" sz="1600" dirty="0">
                <a:highlight>
                  <a:srgbClr val="FFFF00"/>
                </a:highlight>
              </a:rPr>
              <a:t>P that med assistant meeting with two consecutive patients takes over 25 minutes?</a:t>
            </a:r>
          </a:p>
          <a:p>
            <a:pPr marL="514350" indent="-514350">
              <a:buNone/>
            </a:pPr>
            <a:endParaRPr lang="en-US" sz="1600" dirty="0"/>
          </a:p>
          <a:p>
            <a:pPr marL="514350" indent="-514350">
              <a:buNone/>
            </a:pPr>
            <a:r>
              <a:rPr lang="en-US" sz="1600" dirty="0"/>
              <a:t>Let P</a:t>
            </a:r>
            <a:r>
              <a:rPr lang="en-US" sz="1600" baseline="-25000" dirty="0"/>
              <a:t>1</a:t>
            </a:r>
            <a:r>
              <a:rPr lang="en-US" sz="1600" dirty="0"/>
              <a:t> = time for assistant to meet with patient 1	Let P</a:t>
            </a:r>
            <a:r>
              <a:rPr lang="en-US" sz="1600" baseline="-25000" dirty="0"/>
              <a:t>2</a:t>
            </a:r>
            <a:r>
              <a:rPr lang="en-US" sz="1600" dirty="0"/>
              <a:t> = time for assistant to meet with patient 2</a:t>
            </a:r>
          </a:p>
          <a:p>
            <a:pPr marL="514350" indent="-514350">
              <a:buNone/>
            </a:pPr>
            <a:r>
              <a:rPr lang="en-US" sz="1600" dirty="0"/>
              <a:t>Let T = total time for meeting with both patients; T = P</a:t>
            </a:r>
            <a:r>
              <a:rPr lang="en-US" sz="1600" baseline="-25000" dirty="0"/>
              <a:t>1 + </a:t>
            </a:r>
            <a:r>
              <a:rPr lang="en-US" sz="1600" dirty="0"/>
              <a:t>P</a:t>
            </a:r>
            <a:r>
              <a:rPr lang="en-US" sz="1600" baseline="-25000" dirty="0"/>
              <a:t>2</a:t>
            </a:r>
          </a:p>
          <a:p>
            <a:pPr marL="514350" indent="-514350">
              <a:buNone/>
            </a:pPr>
            <a:r>
              <a:rPr lang="en-US" sz="1600" b="1" dirty="0"/>
              <a:t>Check: meet Normality Assumption?	2 times independent?</a:t>
            </a:r>
          </a:p>
          <a:p>
            <a:pPr marL="514350" indent="-514350">
              <a:buNone/>
            </a:pPr>
            <a:endParaRPr lang="en-US" sz="1600" dirty="0"/>
          </a:p>
          <a:p>
            <a:pPr marL="514350" indent="-514350">
              <a:buNone/>
            </a:pPr>
            <a:r>
              <a:rPr lang="en-US" sz="1600" dirty="0"/>
              <a:t>E(T) = E (</a:t>
            </a:r>
            <a:r>
              <a:rPr lang="en-US" sz="1600" dirty="0">
                <a:highlight>
                  <a:srgbClr val="FFFF00"/>
                </a:highlight>
              </a:rPr>
              <a:t>P</a:t>
            </a:r>
            <a:r>
              <a:rPr lang="en-US" sz="1600" baseline="-25000" dirty="0">
                <a:highlight>
                  <a:srgbClr val="FFFF00"/>
                </a:highlight>
              </a:rPr>
              <a:t>1 + </a:t>
            </a:r>
            <a:r>
              <a:rPr lang="en-US" sz="1600" dirty="0">
                <a:highlight>
                  <a:srgbClr val="FFFF00"/>
                </a:highlight>
              </a:rPr>
              <a:t>P</a:t>
            </a:r>
            <a:r>
              <a:rPr lang="en-US" sz="1600" baseline="-25000" dirty="0">
                <a:highlight>
                  <a:srgbClr val="FFFF00"/>
                </a:highlight>
              </a:rPr>
              <a:t>2</a:t>
            </a:r>
            <a:r>
              <a:rPr lang="en-US" sz="1600" dirty="0"/>
              <a:t>)		</a:t>
            </a:r>
            <a:r>
              <a:rPr lang="en-US" sz="1600" dirty="0" err="1"/>
              <a:t>Var</a:t>
            </a:r>
            <a:r>
              <a:rPr lang="en-US" sz="1600" dirty="0"/>
              <a:t> (T) = </a:t>
            </a:r>
            <a:r>
              <a:rPr lang="en-US" sz="1600" dirty="0" err="1"/>
              <a:t>Var</a:t>
            </a:r>
            <a:r>
              <a:rPr lang="en-US" sz="1600" dirty="0"/>
              <a:t> (P</a:t>
            </a:r>
            <a:r>
              <a:rPr lang="en-US" sz="1600" baseline="-25000" dirty="0"/>
              <a:t>1</a:t>
            </a:r>
            <a:r>
              <a:rPr lang="en-US" sz="1600" dirty="0"/>
              <a:t> + P</a:t>
            </a:r>
            <a:r>
              <a:rPr lang="en-US" sz="1600" baseline="-25000" dirty="0"/>
              <a:t>2</a:t>
            </a:r>
            <a:r>
              <a:rPr lang="en-US" sz="1600" dirty="0"/>
              <a:t>)</a:t>
            </a:r>
          </a:p>
          <a:p>
            <a:pPr marL="514350" indent="-514350">
              <a:buNone/>
            </a:pPr>
            <a:r>
              <a:rPr lang="en-US" sz="1600" dirty="0"/>
              <a:t>E(T) = E(P</a:t>
            </a:r>
            <a:r>
              <a:rPr lang="en-US" sz="1600" baseline="-25000" dirty="0"/>
              <a:t>1</a:t>
            </a:r>
            <a:r>
              <a:rPr lang="en-US" sz="1600" dirty="0"/>
              <a:t>) + E(P</a:t>
            </a:r>
            <a:r>
              <a:rPr lang="en-US" sz="1600" baseline="-25000" dirty="0"/>
              <a:t>2</a:t>
            </a:r>
            <a:r>
              <a:rPr lang="en-US" sz="1600" dirty="0"/>
              <a:t>) 		</a:t>
            </a:r>
            <a:r>
              <a:rPr lang="en-US" sz="1600" dirty="0" err="1"/>
              <a:t>Var</a:t>
            </a:r>
            <a:r>
              <a:rPr lang="en-US" sz="1600" dirty="0"/>
              <a:t> (T) = </a:t>
            </a:r>
            <a:r>
              <a:rPr lang="en-US" sz="1600" dirty="0" err="1"/>
              <a:t>Var</a:t>
            </a:r>
            <a:r>
              <a:rPr lang="en-US" sz="1600" dirty="0"/>
              <a:t> (P</a:t>
            </a:r>
            <a:r>
              <a:rPr lang="en-US" sz="1600" baseline="-25000" dirty="0"/>
              <a:t>1</a:t>
            </a:r>
            <a:r>
              <a:rPr lang="en-US" sz="1600" dirty="0"/>
              <a:t>) + </a:t>
            </a:r>
            <a:r>
              <a:rPr lang="en-US" sz="1600" dirty="0" err="1"/>
              <a:t>Var</a:t>
            </a:r>
            <a:r>
              <a:rPr lang="en-US" sz="1600" dirty="0"/>
              <a:t>(P</a:t>
            </a:r>
            <a:r>
              <a:rPr lang="en-US" sz="1600" baseline="-25000" dirty="0"/>
              <a:t>2</a:t>
            </a:r>
            <a:r>
              <a:rPr lang="en-US" sz="1600" dirty="0"/>
              <a:t>)</a:t>
            </a:r>
          </a:p>
          <a:p>
            <a:pPr marL="514350" indent="-514350">
              <a:buNone/>
            </a:pPr>
            <a:r>
              <a:rPr lang="en-US" sz="1600" dirty="0"/>
              <a:t>E(T) = 12 + 12 = 24 minutes	</a:t>
            </a:r>
            <a:r>
              <a:rPr lang="en-US" sz="1600" dirty="0" err="1"/>
              <a:t>Var</a:t>
            </a:r>
            <a:r>
              <a:rPr lang="en-US" sz="1600" dirty="0"/>
              <a:t> (T) = 2</a:t>
            </a:r>
            <a:r>
              <a:rPr lang="en-US" sz="1600" baseline="30000" dirty="0"/>
              <a:t>2</a:t>
            </a:r>
            <a:r>
              <a:rPr lang="en-US" sz="1600" dirty="0"/>
              <a:t> + 2</a:t>
            </a:r>
            <a:r>
              <a:rPr lang="en-US" sz="1600" baseline="30000" dirty="0"/>
              <a:t>2</a:t>
            </a:r>
            <a:r>
              <a:rPr lang="en-US" sz="1600" dirty="0"/>
              <a:t> = 8 minutes	SD = 2.83 minutes</a:t>
            </a:r>
          </a:p>
          <a:p>
            <a:pPr marL="514350" indent="-514350">
              <a:buNone/>
            </a:pPr>
            <a:endParaRPr lang="en-US" sz="1600" dirty="0"/>
          </a:p>
          <a:p>
            <a:pPr marL="514350" indent="-514350">
              <a:buNone/>
            </a:pPr>
            <a:r>
              <a:rPr lang="en-US" sz="1600" dirty="0"/>
              <a:t>Model of N(24, 2.83).  Let’s draw it!  Label mean, draw z (below) and shade for answer.</a:t>
            </a:r>
          </a:p>
          <a:p>
            <a:pPr marL="514350" indent="-514350">
              <a:buNone/>
            </a:pPr>
            <a:endParaRPr lang="en-US" sz="1600" dirty="0"/>
          </a:p>
          <a:p>
            <a:pPr marL="514350" indent="-514350">
              <a:buNone/>
            </a:pPr>
            <a:r>
              <a:rPr lang="en-US" sz="1600" dirty="0"/>
              <a:t>z = (</a:t>
            </a:r>
            <a:r>
              <a:rPr lang="en-US" sz="1600" dirty="0">
                <a:highlight>
                  <a:srgbClr val="FFFF00"/>
                </a:highlight>
              </a:rPr>
              <a:t>25</a:t>
            </a:r>
            <a:r>
              <a:rPr lang="en-US" sz="1600" dirty="0"/>
              <a:t> – 24) / 2.83 = 0.35</a:t>
            </a:r>
          </a:p>
          <a:p>
            <a:pPr marL="514350" indent="-514350">
              <a:buNone/>
            </a:pPr>
            <a:r>
              <a:rPr lang="en-US" sz="1600" dirty="0"/>
              <a:t>P(T&gt;25) = P(z&gt;0.35) = 0.3632  		</a:t>
            </a:r>
            <a:r>
              <a:rPr lang="en-US" sz="1600" i="1" dirty="0"/>
              <a:t>I used my table.</a:t>
            </a:r>
          </a:p>
          <a:p>
            <a:pPr marL="514350" indent="-514350">
              <a:buNone/>
            </a:pPr>
            <a:r>
              <a:rPr lang="en-US" sz="1600" dirty="0"/>
              <a:t>There is about 36.32% chance that it will take over 25 minutes for a med assistant to meet two patients.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/>
              <a:t>Example: Continuous Random </a:t>
            </a:r>
            <a:r>
              <a:rPr lang="en-US" dirty="0" err="1"/>
              <a:t>Vars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915400" cy="5516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/>
              <a:t>At a doctor’s office:</a:t>
            </a:r>
          </a:p>
          <a:p>
            <a:pPr>
              <a:buFontTx/>
              <a:buChar char="-"/>
            </a:pPr>
            <a:r>
              <a:rPr lang="en-US" sz="1600" dirty="0"/>
              <a:t>Time for medical assistant to meet with you can be described by a Normal model with a mean of 12 minutes and standard deviation of 2 minutes.</a:t>
            </a:r>
          </a:p>
          <a:p>
            <a:pPr>
              <a:buFontTx/>
              <a:buChar char="-"/>
            </a:pPr>
            <a:r>
              <a:rPr lang="en-US" sz="1600" dirty="0"/>
              <a:t>Time for doctor to meet with you can be described by a Normal model with a mean of 10 minutes and a standard deviation of 1 minute.</a:t>
            </a:r>
          </a:p>
          <a:p>
            <a:pPr marL="514350" indent="-514350">
              <a:buAutoNum type="alphaLcPeriod"/>
            </a:pPr>
            <a:r>
              <a:rPr lang="en-US" sz="1600" dirty="0">
                <a:highlight>
                  <a:srgbClr val="FFFF00"/>
                </a:highlight>
              </a:rPr>
              <a:t>What percentage of patients take longer to meet with the med. asst. than to meet with the doctor?</a:t>
            </a:r>
          </a:p>
          <a:p>
            <a:pPr marL="514350" indent="-514350">
              <a:buNone/>
            </a:pPr>
            <a:endParaRPr lang="en-US" sz="1600" dirty="0"/>
          </a:p>
          <a:p>
            <a:pPr marL="514350" indent="-514350">
              <a:buNone/>
            </a:pPr>
            <a:r>
              <a:rPr lang="en-US" sz="1600" dirty="0"/>
              <a:t>Let M = time for patient to meet with assistant	Let D = time for patient to meet with doctor</a:t>
            </a:r>
          </a:p>
          <a:p>
            <a:pPr marL="514350" indent="-514350">
              <a:buNone/>
            </a:pPr>
            <a:r>
              <a:rPr lang="en-US" sz="1600" dirty="0"/>
              <a:t>Let F = difference between time to meet assistant and doctor; F = M – D</a:t>
            </a:r>
          </a:p>
          <a:p>
            <a:pPr marL="514350" indent="-514350">
              <a:buNone/>
            </a:pPr>
            <a:endParaRPr lang="en-US" sz="1600" dirty="0"/>
          </a:p>
          <a:p>
            <a:pPr marL="514350" indent="-514350">
              <a:buNone/>
            </a:pPr>
            <a:r>
              <a:rPr lang="en-US" sz="1600" dirty="0"/>
              <a:t>E(F) = E(</a:t>
            </a:r>
            <a:r>
              <a:rPr lang="en-US" sz="1600" dirty="0">
                <a:highlight>
                  <a:srgbClr val="FFFF00"/>
                </a:highlight>
              </a:rPr>
              <a:t>M – D</a:t>
            </a:r>
            <a:r>
              <a:rPr lang="en-US" sz="1600" dirty="0"/>
              <a:t>)			</a:t>
            </a:r>
            <a:r>
              <a:rPr lang="en-US" sz="1600" dirty="0" err="1"/>
              <a:t>Var</a:t>
            </a:r>
            <a:r>
              <a:rPr lang="en-US" sz="1600" dirty="0"/>
              <a:t> (F) = </a:t>
            </a:r>
            <a:r>
              <a:rPr lang="en-US" sz="1600" dirty="0" err="1"/>
              <a:t>Var</a:t>
            </a:r>
            <a:r>
              <a:rPr lang="en-US" sz="1600" dirty="0"/>
              <a:t>(M – D)</a:t>
            </a:r>
          </a:p>
          <a:p>
            <a:pPr marL="514350" indent="-514350">
              <a:buNone/>
            </a:pPr>
            <a:r>
              <a:rPr lang="en-US" sz="1600" dirty="0"/>
              <a:t>E(F) = E(M) – E(D)			</a:t>
            </a:r>
            <a:r>
              <a:rPr lang="en-US" sz="1600" dirty="0" err="1"/>
              <a:t>Var</a:t>
            </a:r>
            <a:r>
              <a:rPr lang="en-US" sz="1600" dirty="0"/>
              <a:t> (F) = </a:t>
            </a:r>
            <a:r>
              <a:rPr lang="en-US" sz="1600" dirty="0" err="1"/>
              <a:t>Var</a:t>
            </a:r>
            <a:r>
              <a:rPr lang="en-US" sz="1600" dirty="0"/>
              <a:t>(M) + </a:t>
            </a:r>
            <a:r>
              <a:rPr lang="en-US" sz="1600" dirty="0" err="1"/>
              <a:t>Var</a:t>
            </a:r>
            <a:r>
              <a:rPr lang="en-US" sz="1600" dirty="0"/>
              <a:t> (D) </a:t>
            </a:r>
            <a:r>
              <a:rPr lang="en-US" sz="1600" dirty="0">
                <a:highlight>
                  <a:srgbClr val="FFFF00"/>
                </a:highlight>
                <a:sym typeface="Wingdings" pitchFamily="2" charset="2"/>
              </a:rPr>
              <a:t> ALWAYS ADD VARs</a:t>
            </a:r>
            <a:endParaRPr lang="en-US" sz="1600" dirty="0">
              <a:highlight>
                <a:srgbClr val="FFFF00"/>
              </a:highlight>
            </a:endParaRPr>
          </a:p>
          <a:p>
            <a:pPr marL="514350" indent="-514350">
              <a:buNone/>
            </a:pPr>
            <a:r>
              <a:rPr lang="en-US" sz="1600" dirty="0"/>
              <a:t>E(F) = 12 – 10 = 2 minutes		</a:t>
            </a:r>
            <a:r>
              <a:rPr lang="en-US" sz="1600" dirty="0" err="1"/>
              <a:t>Var</a:t>
            </a:r>
            <a:r>
              <a:rPr lang="en-US" sz="1600" dirty="0"/>
              <a:t> (F) = 2</a:t>
            </a:r>
            <a:r>
              <a:rPr lang="en-US" sz="1600" baseline="30000" dirty="0"/>
              <a:t>2</a:t>
            </a:r>
            <a:r>
              <a:rPr lang="en-US" sz="1600" dirty="0"/>
              <a:t> + 1</a:t>
            </a:r>
            <a:r>
              <a:rPr lang="en-US" sz="1600" baseline="30000" dirty="0"/>
              <a:t>2</a:t>
            </a:r>
            <a:r>
              <a:rPr lang="en-US" sz="1600" dirty="0"/>
              <a:t> = 5 minute	SD (F) = 2.236 minute</a:t>
            </a:r>
          </a:p>
          <a:p>
            <a:pPr marL="514350" indent="-514350">
              <a:buNone/>
            </a:pPr>
            <a:endParaRPr lang="en-US" sz="1600" dirty="0"/>
          </a:p>
          <a:p>
            <a:pPr marL="514350" indent="-514350">
              <a:buNone/>
            </a:pPr>
            <a:r>
              <a:rPr lang="en-US" sz="1600" dirty="0"/>
              <a:t>Normal model (2, 2.236). Let’s draw it!  Label mean, draw z (below) and shade for answer.</a:t>
            </a:r>
          </a:p>
          <a:p>
            <a:pPr marL="514350" indent="-514350">
              <a:buNone/>
            </a:pPr>
            <a:endParaRPr lang="en-US" sz="1600" dirty="0"/>
          </a:p>
          <a:p>
            <a:pPr marL="514350" indent="-514350">
              <a:buNone/>
            </a:pPr>
            <a:r>
              <a:rPr lang="en-US" sz="1600" dirty="0"/>
              <a:t>Use 0 as difference if it did </a:t>
            </a:r>
            <a:r>
              <a:rPr lang="en-US" sz="1600" u="sng" dirty="0"/>
              <a:t>not</a:t>
            </a:r>
            <a:r>
              <a:rPr lang="en-US" sz="1600" dirty="0"/>
              <a:t> take longer (this is a cutoff)</a:t>
            </a:r>
          </a:p>
          <a:p>
            <a:pPr marL="514350" indent="-514350">
              <a:buNone/>
            </a:pPr>
            <a:r>
              <a:rPr lang="en-US" sz="1600" dirty="0"/>
              <a:t>z =  (</a:t>
            </a:r>
            <a:r>
              <a:rPr lang="en-US" sz="1600" dirty="0">
                <a:highlight>
                  <a:srgbClr val="FFFF00"/>
                </a:highlight>
              </a:rPr>
              <a:t>0</a:t>
            </a:r>
            <a:r>
              <a:rPr lang="en-US" sz="1600" dirty="0"/>
              <a:t>  - 2) / 2.236  = -0.8945</a:t>
            </a:r>
          </a:p>
          <a:p>
            <a:pPr marL="514350" indent="-514350">
              <a:buNone/>
            </a:pPr>
            <a:r>
              <a:rPr lang="en-US" sz="1600" dirty="0"/>
              <a:t>P(F &gt; 0) = P(z&gt;-0.8945) = 0.7995</a:t>
            </a:r>
          </a:p>
          <a:p>
            <a:pPr marL="514350" indent="-514350">
              <a:buNone/>
            </a:pPr>
            <a:r>
              <a:rPr lang="en-US" sz="1600" dirty="0"/>
              <a:t>About 79.95% of patients meet with medical assistants longer than with doctors.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Vocab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Random variable = value is based on random outcome</a:t>
            </a:r>
          </a:p>
          <a:p>
            <a:pPr lvl="1"/>
            <a:r>
              <a:rPr lang="en-US" dirty="0"/>
              <a:t>Discrete Random Variable – all outcomes can be specifically listed</a:t>
            </a:r>
          </a:p>
          <a:p>
            <a:pPr lvl="1"/>
            <a:r>
              <a:rPr lang="en-US" dirty="0"/>
              <a:t>Continuous Random Variable – range of outcomes</a:t>
            </a:r>
          </a:p>
          <a:p>
            <a:r>
              <a:rPr lang="en-US" dirty="0"/>
              <a:t>Probability Model = all possible values and the probabilities that they occur</a:t>
            </a:r>
          </a:p>
          <a:p>
            <a:r>
              <a:rPr lang="en-US" dirty="0"/>
              <a:t>E(X) = expected value (or mean) of a random variable </a:t>
            </a:r>
            <a:r>
              <a:rPr lang="en-US" i="1" dirty="0"/>
              <a:t>x </a:t>
            </a:r>
            <a:r>
              <a:rPr lang="en-US" dirty="0"/>
              <a:t>= </a:t>
            </a:r>
            <a:r>
              <a:rPr lang="el-GR" dirty="0"/>
              <a:t>μ</a:t>
            </a:r>
            <a:r>
              <a:rPr lang="en-US" dirty="0"/>
              <a:t> =</a:t>
            </a:r>
            <a:r>
              <a:rPr lang="el-GR" dirty="0"/>
              <a:t> Σ</a:t>
            </a:r>
            <a:r>
              <a:rPr lang="en-US" i="1" dirty="0" err="1"/>
              <a:t>x</a:t>
            </a:r>
            <a:r>
              <a:rPr lang="en-US" dirty="0" err="1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Jill has athletes foot.  On a tube of </a:t>
            </a:r>
            <a:r>
              <a:rPr lang="en-US" i="1" dirty="0"/>
              <a:t>Tinactin</a:t>
            </a:r>
            <a:r>
              <a:rPr lang="en-US" dirty="0"/>
              <a:t>, she sees that it resolves cases of athletes foot 79% of the time after 2 weeks of use, twice per day.  One tube costs $6.99 and will last for the entire treatment cycle.  If that fails, then she can see her doctor for $20 and get a prescription treatment for $15, which will resolve the problem.</a:t>
            </a:r>
          </a:p>
          <a:p>
            <a:pPr marL="514350" indent="-514350">
              <a:buAutoNum type="alphaLcParenR"/>
            </a:pPr>
            <a:r>
              <a:rPr lang="en-US" dirty="0"/>
              <a:t>Define the random variable and construct the probability model.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u="sng" dirty="0"/>
              <a:t>Outcome			X = cost	Probability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i="1" dirty="0"/>
              <a:t>Tinactin </a:t>
            </a:r>
            <a:r>
              <a:rPr lang="en-US" dirty="0"/>
              <a:t>works		______	_______</a:t>
            </a:r>
          </a:p>
          <a:p>
            <a:pPr marL="514350" indent="-514350">
              <a:buNone/>
            </a:pPr>
            <a:r>
              <a:rPr lang="en-US" dirty="0"/>
              <a:t>	___________________	______	_______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b) What is the expected value of the cost of this remedy? </a:t>
            </a:r>
            <a:r>
              <a:rPr lang="en-US" i="1" dirty="0"/>
              <a:t>Hint: </a:t>
            </a:r>
            <a:r>
              <a:rPr lang="el-GR" i="1" dirty="0"/>
              <a:t>Σ</a:t>
            </a:r>
            <a:r>
              <a:rPr lang="en-US" i="1" dirty="0" err="1"/>
              <a:t>xP</a:t>
            </a:r>
            <a:r>
              <a:rPr lang="en-US" i="1" dirty="0"/>
              <a:t>(x)</a:t>
            </a:r>
          </a:p>
          <a:p>
            <a:pPr marL="514350" indent="-514350">
              <a:buNone/>
            </a:pPr>
            <a:r>
              <a:rPr lang="en-US" dirty="0"/>
              <a:t>	</a:t>
            </a:r>
          </a:p>
          <a:p>
            <a:pPr marL="514350" indent="-514350">
              <a:buNone/>
            </a:pPr>
            <a:r>
              <a:rPr lang="en-US" dirty="0"/>
              <a:t>c) What does (b) mean in this context?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Jill has athletes foot.  On a tube of </a:t>
            </a:r>
            <a:r>
              <a:rPr lang="en-US" i="1" dirty="0"/>
              <a:t>Tinactin</a:t>
            </a:r>
            <a:r>
              <a:rPr lang="en-US" dirty="0"/>
              <a:t>, she sees that it resolves cases of athletes foot 79% of the time after 2 weeks of use, twice per day.  One tube costs $6.99 and will last for the entire treatment cycle.  If that fails, then she can see her doctor for $20 and get a prescription treatment for $15, which will resolve the problem.</a:t>
            </a:r>
          </a:p>
          <a:p>
            <a:pPr marL="514350" indent="-514350">
              <a:buAutoNum type="alphaLcParenR"/>
            </a:pPr>
            <a:r>
              <a:rPr lang="en-US" dirty="0"/>
              <a:t>Define the random variable and construct the probability model.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u="sng" dirty="0"/>
              <a:t>Outcome				X = cost		Probability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i="1" dirty="0"/>
              <a:t>Tinactin </a:t>
            </a:r>
            <a:r>
              <a:rPr lang="en-US" dirty="0"/>
              <a:t>works			$6.99		0.79</a:t>
            </a:r>
          </a:p>
          <a:p>
            <a:pPr marL="514350" indent="-514350">
              <a:buNone/>
            </a:pPr>
            <a:r>
              <a:rPr lang="en-US" dirty="0"/>
              <a:t>	Doctor visit and prescription    $6.99+ $20 + $15	0.21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b) What is the expected value of the cost of this remedy? </a:t>
            </a:r>
            <a:r>
              <a:rPr lang="en-US" i="1" dirty="0"/>
              <a:t>Hint: </a:t>
            </a:r>
            <a:r>
              <a:rPr lang="el-GR" i="1" dirty="0"/>
              <a:t>Σ</a:t>
            </a:r>
            <a:r>
              <a:rPr lang="en-US" i="1" dirty="0" err="1"/>
              <a:t>xP</a:t>
            </a:r>
            <a:r>
              <a:rPr lang="en-US" i="1" dirty="0"/>
              <a:t>(x)</a:t>
            </a:r>
          </a:p>
          <a:p>
            <a:pPr marL="514350" indent="-514350">
              <a:buNone/>
            </a:pPr>
            <a:r>
              <a:rPr lang="en-US" dirty="0"/>
              <a:t>	6.99(0.79) + 41.99(0.21) = $14.34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c) What does (b) mean in this context?</a:t>
            </a:r>
          </a:p>
          <a:p>
            <a:pPr marL="514350" indent="-514350">
              <a:buNone/>
            </a:pPr>
            <a:r>
              <a:rPr lang="en-US" dirty="0"/>
              <a:t>	Athletes Foot sufferers will spend an average of  $14.34 on treatment.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 Deviation &amp; Variance of Probability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Standard deviation</a:t>
            </a:r>
          </a:p>
          <a:p>
            <a:pPr lvl="1"/>
            <a:r>
              <a:rPr lang="en-US" dirty="0"/>
              <a:t>Deviation = </a:t>
            </a:r>
            <a:r>
              <a:rPr lang="en-US" i="1" dirty="0"/>
              <a:t>x</a:t>
            </a:r>
            <a:r>
              <a:rPr lang="en-US" dirty="0"/>
              <a:t> – </a:t>
            </a:r>
            <a:r>
              <a:rPr lang="el-GR" dirty="0"/>
              <a:t>μ</a:t>
            </a:r>
            <a:r>
              <a:rPr lang="en-US" dirty="0"/>
              <a:t>		recall </a:t>
            </a:r>
            <a:r>
              <a:rPr lang="el-GR" dirty="0"/>
              <a:t>μ</a:t>
            </a:r>
            <a:r>
              <a:rPr lang="en-US" dirty="0"/>
              <a:t> =</a:t>
            </a:r>
            <a:r>
              <a:rPr lang="el-GR" dirty="0"/>
              <a:t> Σ</a:t>
            </a:r>
            <a:r>
              <a:rPr lang="en-US" i="1" dirty="0" err="1"/>
              <a:t>x</a:t>
            </a:r>
            <a:r>
              <a:rPr lang="en-US" dirty="0" err="1"/>
              <a:t>P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Variance = square deviation = </a:t>
            </a:r>
            <a:r>
              <a:rPr lang="el-GR" dirty="0"/>
              <a:t>Σ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-</a:t>
            </a:r>
            <a:r>
              <a:rPr lang="el-GR" dirty="0"/>
              <a:t>μ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P(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l-GR" dirty="0"/>
              <a:t>σ</a:t>
            </a:r>
            <a:r>
              <a:rPr lang="en-US" baseline="30000" dirty="0"/>
              <a:t>2 </a:t>
            </a:r>
            <a:r>
              <a:rPr lang="en-US" dirty="0"/>
              <a:t>= </a:t>
            </a:r>
            <a:r>
              <a:rPr lang="en-US" dirty="0" err="1"/>
              <a:t>Var</a:t>
            </a:r>
            <a:r>
              <a:rPr lang="en-US" dirty="0"/>
              <a:t> (</a:t>
            </a:r>
            <a:r>
              <a:rPr lang="en-US" i="1" dirty="0"/>
              <a:t>x</a:t>
            </a:r>
            <a:r>
              <a:rPr lang="en-US" dirty="0"/>
              <a:t>)</a:t>
            </a:r>
            <a:endParaRPr lang="en-US" baseline="30000" dirty="0"/>
          </a:p>
          <a:p>
            <a:pPr lvl="1"/>
            <a:r>
              <a:rPr lang="en-US" dirty="0"/>
              <a:t>Square root (</a:t>
            </a:r>
            <a:r>
              <a:rPr lang="en-US" dirty="0" err="1"/>
              <a:t>Var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)) = standard deviation = </a:t>
            </a:r>
            <a:r>
              <a:rPr lang="el-GR" dirty="0"/>
              <a:t>σ</a:t>
            </a:r>
            <a:r>
              <a:rPr lang="en-US" dirty="0"/>
              <a:t> = SD (</a:t>
            </a:r>
            <a:r>
              <a:rPr lang="en-US" i="1" dirty="0"/>
              <a:t>x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Example:</a:t>
            </a:r>
          </a:p>
          <a:p>
            <a:pPr marL="514350" indent="-514350">
              <a:buNone/>
            </a:pPr>
            <a:r>
              <a:rPr lang="en-US" sz="2800" u="sng" dirty="0"/>
              <a:t>Outcome	X = cost		Probability	Deviation		</a:t>
            </a:r>
          </a:p>
          <a:p>
            <a:pPr marL="514350" indent="-514350">
              <a:buNone/>
            </a:pPr>
            <a:r>
              <a:rPr lang="en-US" sz="2800" i="1" dirty="0"/>
              <a:t>Tinactin </a:t>
            </a:r>
            <a:r>
              <a:rPr lang="en-US" sz="2800" dirty="0"/>
              <a:t>	$6.99		0.79		6.99 – 14.34=-7.35</a:t>
            </a:r>
          </a:p>
          <a:p>
            <a:pPr marL="514350" indent="-514350">
              <a:buNone/>
            </a:pPr>
            <a:r>
              <a:rPr lang="en-US" sz="2800" dirty="0"/>
              <a:t>MD visit &amp; Rx $6.99 + $20 + $15	0.21	   	41.99 – 14.34 =27.65</a:t>
            </a:r>
            <a:endParaRPr lang="en-US" dirty="0"/>
          </a:p>
          <a:p>
            <a:pPr>
              <a:buNone/>
            </a:pPr>
            <a:r>
              <a:rPr lang="en-US" dirty="0"/>
              <a:t>Variance for model:</a:t>
            </a:r>
          </a:p>
          <a:p>
            <a:pPr>
              <a:buNone/>
            </a:pPr>
            <a:r>
              <a:rPr lang="en-US" dirty="0"/>
              <a:t>	(-7.35)</a:t>
            </a:r>
            <a:r>
              <a:rPr lang="en-US" baseline="30000" dirty="0"/>
              <a:t>2</a:t>
            </a:r>
            <a:r>
              <a:rPr lang="en-US" dirty="0"/>
              <a:t>(0.79)+27.65</a:t>
            </a:r>
            <a:r>
              <a:rPr lang="en-US" baseline="30000" dirty="0"/>
              <a:t>2</a:t>
            </a:r>
            <a:r>
              <a:rPr lang="en-US" dirty="0"/>
              <a:t>(0.21)=203.2275</a:t>
            </a:r>
          </a:p>
          <a:p>
            <a:pPr>
              <a:buNone/>
            </a:pPr>
            <a:r>
              <a:rPr lang="en-US" dirty="0"/>
              <a:t>SD for model:</a:t>
            </a:r>
          </a:p>
          <a:p>
            <a:pPr>
              <a:buNone/>
            </a:pPr>
            <a:r>
              <a:rPr lang="en-US" dirty="0"/>
              <a:t>	14.26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 Variance and SD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L1(cost): 6.99, 41.99</a:t>
            </a:r>
          </a:p>
          <a:p>
            <a:r>
              <a:rPr lang="en-US" dirty="0"/>
              <a:t>L2(P):  0.79, 0.21</a:t>
            </a:r>
          </a:p>
          <a:p>
            <a:r>
              <a:rPr lang="en-US" dirty="0"/>
              <a:t>STAT CALC</a:t>
            </a:r>
          </a:p>
          <a:p>
            <a:pPr lvl="1"/>
            <a:r>
              <a:rPr lang="en-US" dirty="0"/>
              <a:t>1-VarStats</a:t>
            </a:r>
          </a:p>
          <a:p>
            <a:pPr lvl="2"/>
            <a:r>
              <a:rPr lang="en-US" dirty="0"/>
              <a:t>L1, L2</a:t>
            </a:r>
          </a:p>
          <a:p>
            <a:r>
              <a:rPr lang="en-US" dirty="0"/>
              <a:t>Mean, SD (though mislabeled – YOU need to be wiser than your machine and not use x-bar)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Transformations… (again)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+ or – by constant: shift mean, but doesn’t mod variance, SD</a:t>
            </a:r>
          </a:p>
          <a:p>
            <a:pPr lvl="1">
              <a:buNone/>
            </a:pPr>
            <a:r>
              <a:rPr lang="en-US" dirty="0"/>
              <a:t>E(X + c) = E(X) + c		</a:t>
            </a:r>
            <a:r>
              <a:rPr lang="en-US" dirty="0" err="1"/>
              <a:t>Var</a:t>
            </a:r>
            <a:r>
              <a:rPr lang="en-US" dirty="0"/>
              <a:t>(X + c) = </a:t>
            </a:r>
            <a:r>
              <a:rPr lang="en-US" dirty="0" err="1"/>
              <a:t>Var</a:t>
            </a:r>
            <a:r>
              <a:rPr lang="en-US" dirty="0"/>
              <a:t> (X)</a:t>
            </a:r>
          </a:p>
          <a:p>
            <a:r>
              <a:rPr lang="en-US" dirty="0"/>
              <a:t>x or divide by constant: x mean by constant, x variance by </a:t>
            </a:r>
            <a:r>
              <a:rPr lang="en-US" b="1" dirty="0"/>
              <a:t>square of constant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dirty="0"/>
              <a:t>E(</a:t>
            </a:r>
            <a:r>
              <a:rPr lang="en-US" dirty="0" err="1"/>
              <a:t>aX</a:t>
            </a:r>
            <a:r>
              <a:rPr lang="en-US" dirty="0"/>
              <a:t>) = </a:t>
            </a:r>
            <a:r>
              <a:rPr lang="en-US" dirty="0" err="1"/>
              <a:t>aE</a:t>
            </a:r>
            <a:r>
              <a:rPr lang="en-US" dirty="0"/>
              <a:t>(X)		</a:t>
            </a:r>
            <a:r>
              <a:rPr lang="en-US" dirty="0" err="1"/>
              <a:t>Var</a:t>
            </a:r>
            <a:r>
              <a:rPr lang="en-US" dirty="0"/>
              <a:t>(</a:t>
            </a:r>
            <a:r>
              <a:rPr lang="en-US" dirty="0" err="1"/>
              <a:t>aX</a:t>
            </a:r>
            <a:r>
              <a:rPr lang="en-US" dirty="0"/>
              <a:t>) = a</a:t>
            </a:r>
            <a:r>
              <a:rPr lang="en-US" baseline="30000" dirty="0"/>
              <a:t>2</a:t>
            </a:r>
            <a:r>
              <a:rPr lang="en-US" dirty="0"/>
              <a:t>Var(X)</a:t>
            </a:r>
            <a:endParaRPr lang="en-US" b="1" dirty="0"/>
          </a:p>
          <a:p>
            <a:r>
              <a:rPr lang="en-US" dirty="0"/>
              <a:t>More than one person?</a:t>
            </a:r>
          </a:p>
          <a:p>
            <a:pPr lvl="1"/>
            <a:r>
              <a:rPr lang="en-US" dirty="0"/>
              <a:t>Expected value of sum = sum of Expected Values</a:t>
            </a:r>
          </a:p>
          <a:p>
            <a:pPr lvl="1">
              <a:buNone/>
            </a:pPr>
            <a:r>
              <a:rPr lang="en-US" dirty="0"/>
              <a:t>	E(X + Y) = E(X) + E(Y)</a:t>
            </a:r>
          </a:p>
          <a:p>
            <a:pPr lvl="1">
              <a:buNone/>
            </a:pPr>
            <a:r>
              <a:rPr lang="en-US" b="1" dirty="0">
                <a:solidFill>
                  <a:srgbClr val="FF0000"/>
                </a:solidFill>
              </a:rPr>
              <a:t>* Note that we would only multiply 2E(X) if the two X are dependent, meaning EXACTLY the same…  That’s why most of the time we will add.</a:t>
            </a:r>
          </a:p>
          <a:p>
            <a:pPr lvl="1"/>
            <a:r>
              <a:rPr lang="en-US" dirty="0"/>
              <a:t>Addition Rule of Variances: Variance of sum of 2 </a:t>
            </a:r>
            <a:r>
              <a:rPr lang="en-US" dirty="0" err="1"/>
              <a:t>indep</a:t>
            </a:r>
            <a:r>
              <a:rPr lang="en-US" dirty="0"/>
              <a:t>. random </a:t>
            </a:r>
            <a:r>
              <a:rPr lang="en-US" dirty="0" err="1"/>
              <a:t>var.s</a:t>
            </a:r>
            <a:r>
              <a:rPr lang="en-US" dirty="0"/>
              <a:t> = sum of their </a:t>
            </a:r>
            <a:r>
              <a:rPr lang="en-US" dirty="0" err="1"/>
              <a:t>indiv</a:t>
            </a:r>
            <a:r>
              <a:rPr lang="en-US" dirty="0"/>
              <a:t>. Variances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 err="1"/>
              <a:t>Var</a:t>
            </a:r>
            <a:r>
              <a:rPr lang="en-US" dirty="0"/>
              <a:t> (X + Y) = </a:t>
            </a:r>
            <a:r>
              <a:rPr lang="en-US" dirty="0" err="1"/>
              <a:t>Var</a:t>
            </a:r>
            <a:r>
              <a:rPr lang="en-US" dirty="0"/>
              <a:t>(X) + </a:t>
            </a:r>
            <a:r>
              <a:rPr lang="en-US" dirty="0" err="1"/>
              <a:t>Var</a:t>
            </a:r>
            <a:r>
              <a:rPr lang="en-US" dirty="0"/>
              <a:t>(Y)</a:t>
            </a:r>
          </a:p>
          <a:p>
            <a:pPr lvl="1">
              <a:buNone/>
            </a:pPr>
            <a:r>
              <a:rPr lang="en-US" dirty="0"/>
              <a:t>	SD</a:t>
            </a:r>
            <a:r>
              <a:rPr lang="en-US" baseline="30000" dirty="0"/>
              <a:t>2</a:t>
            </a:r>
            <a:r>
              <a:rPr lang="en-US" dirty="0"/>
              <a:t>(X + Y) = SD</a:t>
            </a:r>
            <a:r>
              <a:rPr lang="en-US" baseline="30000" dirty="0"/>
              <a:t>2</a:t>
            </a:r>
            <a:r>
              <a:rPr lang="en-US" dirty="0"/>
              <a:t>(X) + SD</a:t>
            </a:r>
            <a:r>
              <a:rPr lang="en-US" baseline="30000" dirty="0"/>
              <a:t>2</a:t>
            </a:r>
            <a:r>
              <a:rPr lang="en-US" dirty="0"/>
              <a:t>(Y)</a:t>
            </a:r>
          </a:p>
          <a:p>
            <a:pPr lvl="1">
              <a:buNone/>
            </a:pPr>
            <a:r>
              <a:rPr lang="en-US" dirty="0"/>
              <a:t>* Standard deviations don’t add – variances do.</a:t>
            </a:r>
          </a:p>
          <a:p>
            <a:pPr lvl="1">
              <a:buNone/>
            </a:pPr>
            <a:r>
              <a:rPr lang="en-US" dirty="0">
                <a:solidFill>
                  <a:srgbClr val="FF0000"/>
                </a:solidFill>
              </a:rPr>
              <a:t>* </a:t>
            </a:r>
            <a:r>
              <a:rPr lang="en-US" b="1" dirty="0">
                <a:solidFill>
                  <a:srgbClr val="FF0000"/>
                </a:solidFill>
              </a:rPr>
              <a:t>Even if looking at difference </a:t>
            </a:r>
            <a:r>
              <a:rPr lang="en-US" b="1" dirty="0" err="1">
                <a:solidFill>
                  <a:srgbClr val="FF0000"/>
                </a:solidFill>
              </a:rPr>
              <a:t>btwn</a:t>
            </a:r>
            <a:r>
              <a:rPr lang="en-US" b="1" dirty="0">
                <a:solidFill>
                  <a:srgbClr val="FF0000"/>
                </a:solidFill>
              </a:rPr>
              <a:t> variances, always add them.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time it takes for a customer to get and pay for seats at a movie theatre is a random variable with a mean of 100 seconds and a SD of 50 seconds.  When you get there, you find 2 people in front of you.</a:t>
            </a:r>
          </a:p>
          <a:p>
            <a:pPr marL="514350" indent="-514350">
              <a:buAutoNum type="alphaLcParenR"/>
            </a:pPr>
            <a:r>
              <a:rPr lang="en-US" dirty="0"/>
              <a:t>How long do you expect to wait to get your ticket?</a:t>
            </a:r>
          </a:p>
          <a:p>
            <a:pPr marL="514350" indent="-514350">
              <a:buAutoNum type="alphaLcParenR"/>
            </a:pPr>
            <a:r>
              <a:rPr lang="en-US" dirty="0"/>
              <a:t>What’s the SD of your wait time?</a:t>
            </a:r>
          </a:p>
          <a:p>
            <a:pPr marL="514350" indent="-514350">
              <a:buAutoNum type="alphaLcParenR"/>
            </a:pPr>
            <a:r>
              <a:rPr lang="en-US" dirty="0"/>
              <a:t>What assumption did you make about the two customers in finding the SD?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time it takes for a customer to get and pay for seats at a movie theatre is a random variable with a mean of 100 seconds and a SD of 50 seconds.  When you get there, you find 2 people in front of you.</a:t>
            </a:r>
          </a:p>
          <a:p>
            <a:pPr marL="514350" indent="-514350">
              <a:buAutoNum type="alphaLcParenR"/>
            </a:pPr>
            <a:r>
              <a:rPr lang="en-US" dirty="0"/>
              <a:t>How long do you expect to wait to get your ticket?</a:t>
            </a:r>
          </a:p>
          <a:p>
            <a:pPr marL="514350" indent="-514350">
              <a:buNone/>
            </a:pPr>
            <a:r>
              <a:rPr lang="en-US" dirty="0"/>
              <a:t>		100 + 100 = 200 seconds</a:t>
            </a:r>
          </a:p>
          <a:p>
            <a:pPr marL="514350" indent="-514350">
              <a:buNone/>
            </a:pPr>
            <a:r>
              <a:rPr lang="en-US" dirty="0"/>
              <a:t>b) What’s the SD of your wait time?</a:t>
            </a:r>
          </a:p>
          <a:p>
            <a:pPr marL="514350" indent="-514350">
              <a:buNone/>
            </a:pPr>
            <a:r>
              <a:rPr lang="en-US" dirty="0"/>
              <a:t>		square root (50</a:t>
            </a:r>
            <a:r>
              <a:rPr lang="en-US" baseline="30000" dirty="0"/>
              <a:t>2</a:t>
            </a:r>
            <a:r>
              <a:rPr lang="en-US" dirty="0"/>
              <a:t> + 50</a:t>
            </a:r>
            <a:r>
              <a:rPr lang="en-US" baseline="30000" dirty="0"/>
              <a:t>2</a:t>
            </a:r>
            <a:r>
              <a:rPr lang="en-US" dirty="0"/>
              <a:t>) = 70.7 seconds	</a:t>
            </a:r>
          </a:p>
          <a:p>
            <a:pPr marL="514350" indent="-514350">
              <a:buNone/>
            </a:pPr>
            <a:r>
              <a:rPr lang="en-US" dirty="0"/>
              <a:t>c) What assumption did you make about the two customers in finding the SD?</a:t>
            </a:r>
          </a:p>
          <a:p>
            <a:pPr marL="514350" indent="-514350">
              <a:buNone/>
            </a:pPr>
            <a:r>
              <a:rPr lang="en-US" dirty="0"/>
              <a:t>		The times for the 2 customers are independent.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9172</TotalTime>
  <Words>1668</Words>
  <Application>Microsoft Macintosh PowerPoint</Application>
  <PresentationFormat>On-screen Show (4:3)</PresentationFormat>
  <Paragraphs>124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Ch. 16 Random Variables</vt:lpstr>
      <vt:lpstr>Vocab!</vt:lpstr>
      <vt:lpstr>Example</vt:lpstr>
      <vt:lpstr>Example</vt:lpstr>
      <vt:lpstr>Standard Deviation &amp; Variance of Probability Model</vt:lpstr>
      <vt:lpstr>TI Variance and SD</vt:lpstr>
      <vt:lpstr>Transformations… (again)</vt:lpstr>
      <vt:lpstr>Example</vt:lpstr>
      <vt:lpstr>Example</vt:lpstr>
      <vt:lpstr>Working with Continuous Random Variables</vt:lpstr>
      <vt:lpstr>Example: Continuous Random Vars</vt:lpstr>
      <vt:lpstr>Example: Continuous Random Vars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16 Random Variables</dc:title>
  <dc:creator>debbie_frazier</dc:creator>
  <cp:lastModifiedBy>gumbyallen@yahoo.com</cp:lastModifiedBy>
  <cp:revision>13</cp:revision>
  <dcterms:created xsi:type="dcterms:W3CDTF">2015-11-13T15:49:11Z</dcterms:created>
  <dcterms:modified xsi:type="dcterms:W3CDTF">2020-12-01T18:04:32Z</dcterms:modified>
</cp:coreProperties>
</file>