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8" r:id="rId3"/>
    <p:sldId id="257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E37F8E-F4FE-4D4D-8466-3D1F80B2A974}" type="datetimeFigureOut">
              <a:rPr lang="en-US" smtClean="0"/>
              <a:t>11/2/2015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173C91-9437-481E-BBDF-644E6B6A94C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Add </a:t>
            </a:r>
            <a:r>
              <a:rPr lang="en-US" dirty="0" err="1" smtClean="0"/>
              <a:t>greek</a:t>
            </a:r>
            <a:r>
              <a:rPr lang="en-US" dirty="0" smtClean="0"/>
              <a:t> or and </a:t>
            </a:r>
            <a:r>
              <a:rPr lang="en-US" dirty="0" err="1" smtClean="0"/>
              <a:t>and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173C91-9437-481E-BBDF-644E6B6A94CC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a) 0.76, b) 0.76*0.76 = 0.5776, c) (1-0.76)^2*0.76 = 0.043776, d) 1-(1-0.76)^5=0.9992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173C91-9437-481E-BBDF-644E6B6A94CC}" type="slidenum">
              <a:rPr lang="en-US" smtClean="0"/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FE621-7C52-4C2D-9069-3EEB4C5BA920}" type="datetimeFigureOut">
              <a:rPr lang="en-US" smtClean="0"/>
              <a:t>11/2/2015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60BAB-4A45-4A15-B3C8-0CAD553EFC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FE621-7C52-4C2D-9069-3EEB4C5BA920}" type="datetimeFigureOut">
              <a:rPr lang="en-US" smtClean="0"/>
              <a:t>11/2/2015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60BAB-4A45-4A15-B3C8-0CAD553EFC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FE621-7C52-4C2D-9069-3EEB4C5BA920}" type="datetimeFigureOut">
              <a:rPr lang="en-US" smtClean="0"/>
              <a:t>11/2/2015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60BAB-4A45-4A15-B3C8-0CAD553EFC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FE621-7C52-4C2D-9069-3EEB4C5BA920}" type="datetimeFigureOut">
              <a:rPr lang="en-US" smtClean="0"/>
              <a:t>11/2/2015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60BAB-4A45-4A15-B3C8-0CAD553EFC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FE621-7C52-4C2D-9069-3EEB4C5BA920}" type="datetimeFigureOut">
              <a:rPr lang="en-US" smtClean="0"/>
              <a:t>11/2/2015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60BAB-4A45-4A15-B3C8-0CAD553EFC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FE621-7C52-4C2D-9069-3EEB4C5BA920}" type="datetimeFigureOut">
              <a:rPr lang="en-US" smtClean="0"/>
              <a:t>11/2/2015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60BAB-4A45-4A15-B3C8-0CAD553EFC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FE621-7C52-4C2D-9069-3EEB4C5BA920}" type="datetimeFigureOut">
              <a:rPr lang="en-US" smtClean="0"/>
              <a:t>11/2/2015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60BAB-4A45-4A15-B3C8-0CAD553EFC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FE621-7C52-4C2D-9069-3EEB4C5BA920}" type="datetimeFigureOut">
              <a:rPr lang="en-US" smtClean="0"/>
              <a:t>11/2/2015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60BAB-4A45-4A15-B3C8-0CAD553EFC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FE621-7C52-4C2D-9069-3EEB4C5BA920}" type="datetimeFigureOut">
              <a:rPr lang="en-US" smtClean="0"/>
              <a:t>11/2/2015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60BAB-4A45-4A15-B3C8-0CAD553EFC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FE621-7C52-4C2D-9069-3EEB4C5BA920}" type="datetimeFigureOut">
              <a:rPr lang="en-US" smtClean="0"/>
              <a:t>11/2/2015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60BAB-4A45-4A15-B3C8-0CAD553EFC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FE621-7C52-4C2D-9069-3EEB4C5BA920}" type="datetimeFigureOut">
              <a:rPr lang="en-US" smtClean="0"/>
              <a:t>11/2/2015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60BAB-4A45-4A15-B3C8-0CAD553EFC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6FE621-7C52-4C2D-9069-3EEB4C5BA920}" type="datetimeFigureOut">
              <a:rPr lang="en-US" smtClean="0"/>
              <a:t>11/2/2015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960BAB-4A45-4A15-B3C8-0CAD553EFC6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 14: From Randomness to Probability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Beginning of Unit 4, AP Stats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762000"/>
          </a:xfrm>
        </p:spPr>
        <p:txBody>
          <a:bodyPr/>
          <a:lstStyle/>
          <a:p>
            <a:r>
              <a:rPr lang="en-US" dirty="0" err="1" smtClean="0"/>
              <a:t>Vocab</a:t>
            </a:r>
            <a:r>
              <a:rPr lang="en-US" dirty="0" smtClean="0"/>
              <a:t>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>
            <a:normAutofit fontScale="77500" lnSpcReduction="20000"/>
          </a:bodyPr>
          <a:lstStyle/>
          <a:p>
            <a:pPr>
              <a:buFont typeface="Arial" charset="0"/>
              <a:buChar char="•"/>
            </a:pPr>
            <a:r>
              <a:rPr lang="en-US" u="sng" dirty="0" smtClean="0"/>
              <a:t>Random phenomenon</a:t>
            </a:r>
            <a:r>
              <a:rPr lang="en-US" dirty="0" smtClean="0"/>
              <a:t> (“rolling a die”)</a:t>
            </a:r>
          </a:p>
          <a:p>
            <a:pPr lvl="1">
              <a:buFont typeface="Arial" charset="0"/>
              <a:buChar char="•"/>
            </a:pPr>
            <a:r>
              <a:rPr lang="en-US" sz="3300" dirty="0" smtClean="0"/>
              <a:t>Has set of </a:t>
            </a:r>
            <a:r>
              <a:rPr lang="en-US" sz="3300" u="sng" dirty="0" smtClean="0"/>
              <a:t>trials</a:t>
            </a:r>
            <a:r>
              <a:rPr lang="en-US" sz="3300" dirty="0" smtClean="0"/>
              <a:t> (“roll 20 times”)</a:t>
            </a:r>
          </a:p>
          <a:p>
            <a:pPr lvl="2">
              <a:buFont typeface="Arial" charset="0"/>
              <a:buChar char="•"/>
            </a:pPr>
            <a:r>
              <a:rPr lang="en-US" sz="3300" dirty="0" smtClean="0"/>
              <a:t>Each trial has an </a:t>
            </a:r>
            <a:r>
              <a:rPr lang="en-US" sz="3300" u="sng" dirty="0" smtClean="0"/>
              <a:t>outcome</a:t>
            </a:r>
            <a:r>
              <a:rPr lang="en-US" sz="3300" dirty="0" smtClean="0"/>
              <a:t> (“this time I rolled a 1”)</a:t>
            </a:r>
          </a:p>
          <a:p>
            <a:pPr lvl="3">
              <a:buFont typeface="Arial" charset="0"/>
              <a:buChar char="•"/>
            </a:pPr>
            <a:r>
              <a:rPr lang="en-US" sz="3300" dirty="0" smtClean="0"/>
              <a:t>Outcomes combine to make an </a:t>
            </a:r>
            <a:r>
              <a:rPr lang="en-US" sz="3300" u="sng" dirty="0" smtClean="0"/>
              <a:t>event</a:t>
            </a:r>
            <a:r>
              <a:rPr lang="en-US" sz="3300" dirty="0" smtClean="0"/>
              <a:t> (“Rolling a 4” --all times rolling a 4 fits into this category)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Try another example:</a:t>
            </a:r>
          </a:p>
          <a:p>
            <a:pPr>
              <a:buNone/>
            </a:pPr>
            <a:r>
              <a:rPr lang="en-US" dirty="0" smtClean="0"/>
              <a:t>List each item for a coin toss.</a:t>
            </a:r>
          </a:p>
          <a:p>
            <a:pPr>
              <a:buNone/>
            </a:pPr>
            <a:r>
              <a:rPr lang="en-US" dirty="0" smtClean="0"/>
              <a:t>Random phenomenon:</a:t>
            </a:r>
          </a:p>
          <a:p>
            <a:pPr>
              <a:buNone/>
            </a:pPr>
            <a:r>
              <a:rPr lang="en-US" dirty="0" smtClean="0"/>
              <a:t>Set of Trials:</a:t>
            </a:r>
          </a:p>
          <a:p>
            <a:pPr>
              <a:buNone/>
            </a:pPr>
            <a:r>
              <a:rPr lang="en-US" dirty="0" smtClean="0"/>
              <a:t>Outcome:</a:t>
            </a:r>
          </a:p>
          <a:p>
            <a:pPr>
              <a:buNone/>
            </a:pPr>
            <a:r>
              <a:rPr lang="en-US" dirty="0" smtClean="0"/>
              <a:t>Event: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US" dirty="0" smtClean="0"/>
              <a:t>Law of Large Numbers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/>
          </a:bodyPr>
          <a:lstStyle/>
          <a:p>
            <a:pPr>
              <a:buFont typeface="Arial" charset="0"/>
              <a:buChar char="•"/>
            </a:pPr>
            <a:r>
              <a:rPr lang="en-US" dirty="0" smtClean="0"/>
              <a:t>As </a:t>
            </a:r>
            <a:r>
              <a:rPr lang="en-US" i="1" dirty="0" smtClean="0"/>
              <a:t>n</a:t>
            </a:r>
            <a:r>
              <a:rPr lang="en-US" dirty="0" smtClean="0"/>
              <a:t> grows, collected data will reflect a  probability</a:t>
            </a:r>
          </a:p>
          <a:p>
            <a:pPr>
              <a:buFont typeface="Arial" charset="0"/>
              <a:buChar char="•"/>
            </a:pPr>
            <a:r>
              <a:rPr lang="en-US" dirty="0" smtClean="0"/>
              <a:t>Probability = </a:t>
            </a:r>
            <a:r>
              <a:rPr lang="en-US" u="sng" dirty="0" smtClean="0"/>
              <a:t>long-run</a:t>
            </a:r>
            <a:r>
              <a:rPr lang="en-US" dirty="0" smtClean="0"/>
              <a:t> (or large </a:t>
            </a:r>
            <a:r>
              <a:rPr lang="en-US" i="1" dirty="0" smtClean="0"/>
              <a:t>n</a:t>
            </a:r>
            <a:r>
              <a:rPr lang="en-US" dirty="0" smtClean="0"/>
              <a:t>) relative frequency of repeated independent events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Caution!  There is NOT a law of averages based on small </a:t>
            </a:r>
            <a:r>
              <a:rPr lang="en-US" i="1" dirty="0" smtClean="0"/>
              <a:t>n</a:t>
            </a:r>
          </a:p>
          <a:p>
            <a:pPr lvl="1">
              <a:buFont typeface="Arial" charset="0"/>
              <a:buChar char="•"/>
            </a:pPr>
            <a:r>
              <a:rPr lang="en-US" i="1" dirty="0" smtClean="0"/>
              <a:t>Just because you know P, doesn’t mean you will see it within a small n</a:t>
            </a:r>
            <a:endParaRPr lang="en-US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Personal Probability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Subjective probability</a:t>
            </a:r>
          </a:p>
          <a:p>
            <a:r>
              <a:rPr lang="en-US" dirty="0" smtClean="0"/>
              <a:t>Not based on long-run relative frequencies</a:t>
            </a:r>
          </a:p>
          <a:p>
            <a:r>
              <a:rPr lang="en-US" dirty="0" smtClean="0"/>
              <a:t>Personal opinion</a:t>
            </a:r>
          </a:p>
          <a:p>
            <a:endParaRPr lang="en-US" dirty="0"/>
          </a:p>
          <a:p>
            <a:r>
              <a:rPr lang="en-US" dirty="0" smtClean="0"/>
              <a:t>NOT probability!  Be careful not to use “probability” this way!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 smtClean="0"/>
              <a:t>Formal Probability 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715000"/>
          </a:xfrm>
        </p:spPr>
        <p:txBody>
          <a:bodyPr>
            <a:normAutofit fontScale="77500" lnSpcReduction="20000"/>
          </a:bodyPr>
          <a:lstStyle/>
          <a:p>
            <a:pPr marL="514350" indent="-514350">
              <a:buAutoNum type="arabicPeriod"/>
            </a:pPr>
            <a:r>
              <a:rPr lang="en-US" dirty="0" smtClean="0"/>
              <a:t>A = event; P(A) is between 0 and 1 (inclusive)</a:t>
            </a:r>
          </a:p>
          <a:p>
            <a:pPr marL="514350" indent="-514350">
              <a:buAutoNum type="arabicPeriod"/>
            </a:pPr>
            <a:r>
              <a:rPr lang="en-US" dirty="0" smtClean="0"/>
              <a:t>“Something Has to Happen </a:t>
            </a:r>
            <a:r>
              <a:rPr lang="en-US" dirty="0"/>
              <a:t>R</a:t>
            </a:r>
            <a:r>
              <a:rPr lang="en-US" dirty="0" smtClean="0"/>
              <a:t>ule”: S = set of all possible outcomes, P(S) = 1; something in the set has to happen</a:t>
            </a:r>
          </a:p>
          <a:p>
            <a:pPr marL="514350" indent="-514350">
              <a:buAutoNum type="arabicPeriod"/>
            </a:pPr>
            <a:r>
              <a:rPr lang="en-US" dirty="0" smtClean="0"/>
              <a:t>Complement Rule: A</a:t>
            </a:r>
            <a:r>
              <a:rPr lang="en-US" baseline="30000" dirty="0" smtClean="0"/>
              <a:t>C</a:t>
            </a:r>
            <a:r>
              <a:rPr lang="en-US" dirty="0" smtClean="0"/>
              <a:t> = complement of A</a:t>
            </a:r>
          </a:p>
          <a:p>
            <a:pPr marL="514350" indent="-514350">
              <a:buNone/>
            </a:pPr>
            <a:r>
              <a:rPr lang="en-US" dirty="0"/>
              <a:t>	</a:t>
            </a:r>
            <a:r>
              <a:rPr lang="en-US" dirty="0" smtClean="0"/>
              <a:t>	P(A) = 1 – P(</a:t>
            </a:r>
            <a:r>
              <a:rPr lang="en-US" dirty="0" smtClean="0"/>
              <a:t>A</a:t>
            </a:r>
            <a:r>
              <a:rPr lang="en-US" baseline="30000" dirty="0" smtClean="0"/>
              <a:t>C</a:t>
            </a:r>
            <a:r>
              <a:rPr lang="en-US" dirty="0" smtClean="0"/>
              <a:t>)</a:t>
            </a:r>
          </a:p>
          <a:p>
            <a:pPr marL="514350" indent="-514350">
              <a:buNone/>
            </a:pPr>
            <a:r>
              <a:rPr lang="en-US" dirty="0"/>
              <a:t>	</a:t>
            </a:r>
            <a:r>
              <a:rPr lang="en-US" dirty="0" smtClean="0"/>
              <a:t>If all Ps don’t add to 1, then Ps are not </a:t>
            </a:r>
            <a:r>
              <a:rPr lang="en-US" u="sng" dirty="0" smtClean="0"/>
              <a:t>legitimate</a:t>
            </a:r>
            <a:r>
              <a:rPr lang="en-US" dirty="0" smtClean="0"/>
              <a:t>.</a:t>
            </a:r>
          </a:p>
          <a:p>
            <a:pPr marL="514350" indent="-514350">
              <a:buNone/>
            </a:pPr>
            <a:r>
              <a:rPr lang="en-US" dirty="0" smtClean="0"/>
              <a:t>4. Addition Rule: P(A or B) = P(A) + P(B), assuming A and B are </a:t>
            </a:r>
            <a:r>
              <a:rPr lang="en-US" u="sng" dirty="0" smtClean="0"/>
              <a:t>disjoint</a:t>
            </a:r>
            <a:r>
              <a:rPr lang="en-US" dirty="0" smtClean="0"/>
              <a:t> / mutually exclusive</a:t>
            </a:r>
          </a:p>
          <a:p>
            <a:pPr marL="514350" indent="-514350">
              <a:buNone/>
            </a:pPr>
            <a:r>
              <a:rPr lang="en-US" dirty="0" smtClean="0"/>
              <a:t>5. Multiplication </a:t>
            </a:r>
            <a:r>
              <a:rPr lang="en-US" dirty="0" err="1" smtClean="0"/>
              <a:t>Rule:P</a:t>
            </a:r>
            <a:r>
              <a:rPr lang="en-US" dirty="0" smtClean="0"/>
              <a:t> (C and D) = P(C) x P(D), assuming C and D are independent (</a:t>
            </a:r>
            <a:r>
              <a:rPr lang="en-US" dirty="0"/>
              <a:t>I</a:t>
            </a:r>
            <a:r>
              <a:rPr lang="en-US" dirty="0" smtClean="0"/>
              <a:t>ndependence Assumption)</a:t>
            </a:r>
          </a:p>
          <a:p>
            <a:pPr marL="514350" indent="-514350">
              <a:buNone/>
            </a:pPr>
            <a:endParaRPr lang="en-US" dirty="0"/>
          </a:p>
          <a:p>
            <a:pPr marL="514350" indent="-514350">
              <a:buNone/>
            </a:pPr>
            <a:r>
              <a:rPr lang="en-US" dirty="0" smtClean="0"/>
              <a:t>Note: disjoint events cannot be independent</a:t>
            </a:r>
          </a:p>
          <a:p>
            <a:pPr marL="914400" lvl="1" indent="-514350">
              <a:buNone/>
            </a:pPr>
            <a:r>
              <a:rPr lang="en-US" dirty="0" smtClean="0"/>
              <a:t>Example: A = get an A in class.  B = get a B in class.  A and B are disjoint.  If I get an A, I know I am not getting a B, so they are not independent!</a:t>
            </a:r>
          </a:p>
          <a:p>
            <a:pPr marL="514350" indent="-514350">
              <a:buAutoNum type="arabicPeriod"/>
            </a:pPr>
            <a:endParaRPr lang="en-US" dirty="0" smtClean="0"/>
          </a:p>
          <a:p>
            <a:pPr marL="514350" indent="-514350">
              <a:buAutoNum type="arabicPeriod"/>
            </a:pP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8229600" cy="45259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400" dirty="0"/>
              <a:t>P</a:t>
            </a:r>
            <a:r>
              <a:rPr lang="en-US" sz="2400" dirty="0" smtClean="0"/>
              <a:t>olling </a:t>
            </a:r>
            <a:r>
              <a:rPr lang="en-US" sz="2400" dirty="0" err="1" smtClean="0"/>
              <a:t>org.s</a:t>
            </a:r>
            <a:r>
              <a:rPr lang="en-US" sz="2400" dirty="0" smtClean="0"/>
              <a:t> contact their respondents by telephone.  Random phone numbers are generated, and interviewers call those households.  This method reaches about 76% of US households.  Each household is independent of the others.</a:t>
            </a:r>
          </a:p>
          <a:p>
            <a:pPr marL="514350" indent="-514350">
              <a:buAutoNum type="alphaLcParenR"/>
            </a:pPr>
            <a:r>
              <a:rPr lang="en-US" sz="2400" dirty="0" smtClean="0"/>
              <a:t>What is the probability that the interviewer will successfully contact the next household on the list?</a:t>
            </a:r>
          </a:p>
          <a:p>
            <a:pPr marL="514350" indent="-514350">
              <a:buAutoNum type="alphaLcParenR"/>
            </a:pPr>
            <a:r>
              <a:rPr lang="en-US" sz="2400" dirty="0" smtClean="0"/>
              <a:t>What is the probability that the interviewer successfully contacts both of the next two households on the list?</a:t>
            </a:r>
          </a:p>
          <a:p>
            <a:pPr marL="514350" indent="-514350">
              <a:buAutoNum type="alphaLcParenR"/>
            </a:pPr>
            <a:r>
              <a:rPr lang="en-US" sz="2400" dirty="0" smtClean="0"/>
              <a:t>What is the probability that the interviewer’s first successful contact will be the third household on the list?</a:t>
            </a:r>
          </a:p>
          <a:p>
            <a:pPr marL="514350" indent="-514350">
              <a:buAutoNum type="alphaLcParenR"/>
            </a:pPr>
            <a:r>
              <a:rPr lang="en-US" sz="2400" dirty="0" smtClean="0"/>
              <a:t>What is the probability that the interviewer will make at least one successful contact among the next 5 households on the list?</a:t>
            </a:r>
            <a:endParaRPr lang="en-US" sz="2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375</Words>
  <Application>Microsoft Office PowerPoint</Application>
  <PresentationFormat>On-screen Show (4:3)</PresentationFormat>
  <Paragraphs>48</Paragraphs>
  <Slides>6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Ch 14: From Randomness to Probability</vt:lpstr>
      <vt:lpstr>Vocab!</vt:lpstr>
      <vt:lpstr>Law of Large Numbers</vt:lpstr>
      <vt:lpstr>Personal Probability</vt:lpstr>
      <vt:lpstr>Formal Probability Rules</vt:lpstr>
      <vt:lpstr>Example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 14 Slides: Probability and Randomness</dc:title>
  <dc:creator>debbie_frazier</dc:creator>
  <cp:lastModifiedBy>debbie_frazier</cp:lastModifiedBy>
  <cp:revision>2</cp:revision>
  <dcterms:created xsi:type="dcterms:W3CDTF">2015-11-02T18:00:03Z</dcterms:created>
  <dcterms:modified xsi:type="dcterms:W3CDTF">2015-11-02T19:19:54Z</dcterms:modified>
</cp:coreProperties>
</file>