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80945-B8C9-4AAC-91F3-9826DB7B5770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2FD3A-9751-4575-84EF-48125D83A8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Census not likely </a:t>
            </a:r>
            <a:r>
              <a:rPr lang="en-US" dirty="0" err="1" smtClean="0"/>
              <a:t>cuz</a:t>
            </a:r>
            <a:r>
              <a:rPr lang="en-US" dirty="0" smtClean="0"/>
              <a:t> (1) difficult to test</a:t>
            </a:r>
            <a:r>
              <a:rPr lang="en-US" baseline="0" dirty="0" smtClean="0"/>
              <a:t> everyone.  Do you really want to taste ALL </a:t>
            </a:r>
            <a:r>
              <a:rPr lang="en-US" baseline="0" dirty="0" err="1" smtClean="0"/>
              <a:t>twinkies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(2) Pops constantly change; (3) Too complex (might end of counting a person more than once)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2FD3A-9751-4575-84EF-48125D83A86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these</a:t>
            </a:r>
            <a:r>
              <a:rPr lang="en-US" baseline="0" dirty="0" smtClean="0"/>
              <a:t> terms down – you’ll need to distinguish between them by the time we are done!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2FD3A-9751-4575-84EF-48125D83A86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2FD3A-9751-4575-84EF-48125D83A86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these</a:t>
            </a:r>
            <a:r>
              <a:rPr lang="en-US" baseline="0" dirty="0" smtClean="0"/>
              <a:t> terms down – you’ll need to distinguish between them by the time we are done!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2FD3A-9751-4575-84EF-48125D83A86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69DA-8DFC-4EB6-AB54-921341E106F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0E75-13D9-458C-A7A5-67D1E760FD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12: Sample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 (Unit 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.slidesharecdn.com/tes9ech01-110215210420-phpapp01/95/introduction-to-statistics-51-728.jpg?cb=1297803892"/>
          <p:cNvPicPr>
            <a:picLocks noChangeAspect="1" noChangeArrowheads="1"/>
          </p:cNvPicPr>
          <p:nvPr/>
        </p:nvPicPr>
        <p:blipFill>
          <a:blip r:embed="rId2" cstate="print"/>
          <a:srcRect l="25275" t="33700" r="26374" b="10623"/>
          <a:stretch>
            <a:fillRect/>
          </a:stretch>
        </p:blipFill>
        <p:spPr bwMode="auto">
          <a:xfrm>
            <a:off x="5791200" y="2286000"/>
            <a:ext cx="3352800" cy="2895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486400" cy="1143000"/>
          </a:xfrm>
        </p:spPr>
        <p:txBody>
          <a:bodyPr/>
          <a:lstStyle/>
          <a:p>
            <a:r>
              <a:rPr lang="en-US" dirty="0" smtClean="0"/>
              <a:t>Clusters in pops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7010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Cluster = similar part of pop</a:t>
            </a:r>
          </a:p>
          <a:p>
            <a:r>
              <a:rPr lang="en-US" dirty="0" smtClean="0"/>
              <a:t>Assumption: one cluster is similar to another cluster.  Each cluster </a:t>
            </a:r>
            <a:r>
              <a:rPr lang="en-US" dirty="0" err="1" smtClean="0"/>
              <a:t>heterogenous</a:t>
            </a:r>
            <a:r>
              <a:rPr lang="en-US" dirty="0" smtClean="0"/>
              <a:t> and representative of whole pop.</a:t>
            </a:r>
          </a:p>
          <a:p>
            <a:r>
              <a:rPr lang="en-US" dirty="0" smtClean="0"/>
              <a:t>Census entire cluster =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Cluster Sampling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Ex: Assessing a sentence in a book.  Page = cluster.</a:t>
            </a:r>
          </a:p>
          <a:p>
            <a:pPr>
              <a:buNone/>
            </a:pPr>
            <a:r>
              <a:rPr lang="en-US" dirty="0" smtClean="0"/>
              <a:t>Ex: Assessing MVHS Students about stress.  Cluster = 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Cluster, Strata, and 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Common: </a:t>
            </a:r>
          </a:p>
          <a:p>
            <a:pPr lvl="1">
              <a:buNone/>
            </a:pPr>
            <a:r>
              <a:rPr lang="en-US" dirty="0" smtClean="0"/>
              <a:t>Sampling Frame: All clusters, each in different strata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		+</a:t>
            </a:r>
          </a:p>
          <a:p>
            <a:pPr lvl="1">
              <a:buNone/>
            </a:pPr>
            <a:r>
              <a:rPr lang="en-US" dirty="0" smtClean="0"/>
              <a:t>Random number generator to pick some clusters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SRS 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i="1" dirty="0" smtClean="0"/>
              <a:t>Note: </a:t>
            </a:r>
            <a:r>
              <a:rPr lang="en-US" b="1" i="1" dirty="0" smtClean="0"/>
              <a:t>Multistage Sampling</a:t>
            </a:r>
            <a:r>
              <a:rPr lang="en-US" i="1" dirty="0" smtClean="0"/>
              <a:t> = Sampling scheme combining several methods.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3581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105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From random starting point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ith Sampling Frame 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andomized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ick every 10</a:t>
            </a:r>
            <a:r>
              <a:rPr lang="en-US" baseline="30000" dirty="0" smtClean="0"/>
              <a:t>th</a:t>
            </a:r>
            <a:r>
              <a:rPr lang="en-US" dirty="0" smtClean="0"/>
              <a:t> piece of data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smtClean="0"/>
              <a:t>Last part = Systematic Rule</a:t>
            </a:r>
          </a:p>
          <a:p>
            <a:pPr>
              <a:buNone/>
            </a:pPr>
            <a:r>
              <a:rPr lang="en-US" i="1" dirty="0" smtClean="0"/>
              <a:t>MUST justify that Syst. Rule isn’t associated with any of measured variables.</a:t>
            </a:r>
            <a:endParaRPr lang="en-US" i="1" dirty="0"/>
          </a:p>
        </p:txBody>
      </p:sp>
      <p:pic>
        <p:nvPicPr>
          <p:cNvPr id="15362" name="Picture 2" descr="http://lc.gcumedia.com/hlt362v/the-visual-learner/images/systematic-sampling.png"/>
          <p:cNvPicPr>
            <a:picLocks noChangeAspect="1" noChangeArrowheads="1"/>
          </p:cNvPicPr>
          <p:nvPr/>
        </p:nvPicPr>
        <p:blipFill>
          <a:blip r:embed="rId2" cstate="print"/>
          <a:srcRect l="5806" t="30000" r="5161" b="12000"/>
          <a:stretch>
            <a:fillRect/>
          </a:stretch>
        </p:blipFill>
        <p:spPr bwMode="auto">
          <a:xfrm>
            <a:off x="4800600" y="1984512"/>
            <a:ext cx="4343400" cy="1825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Danger!  Voluntary Response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Danger!  Voluntary Response Bias</a:t>
            </a:r>
          </a:p>
          <a:p>
            <a:r>
              <a:rPr lang="en-US" dirty="0" smtClean="0"/>
              <a:t>Almost always biased </a:t>
            </a:r>
            <a:r>
              <a:rPr lang="en-US" dirty="0" smtClean="0">
                <a:sym typeface="Wingdings" pitchFamily="2" charset="2"/>
              </a:rPr>
              <a:t> conclusions drawn from them almost always wrong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People with – opinion tend to respond more than people with + opinions</a:t>
            </a:r>
          </a:p>
          <a:p>
            <a:r>
              <a:rPr lang="en-US" dirty="0" smtClean="0">
                <a:sym typeface="Wingdings" pitchFamily="2" charset="2"/>
              </a:rPr>
              <a:t>Biased towards those w strong opinions or those who are strongly motivated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Danger!  Convenience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well defined sampling frame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E.g. Internet survey at website regarding computer use</a:t>
            </a:r>
          </a:p>
          <a:p>
            <a:r>
              <a:rPr lang="en-US" dirty="0" smtClean="0"/>
              <a:t>E.g. Grocery store survey re. purchase practices</a:t>
            </a:r>
          </a:p>
          <a:p>
            <a:r>
              <a:rPr lang="en-US" i="1" dirty="0" smtClean="0"/>
              <a:t>Neither are representative of the entire pop!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Danger!  </a:t>
            </a:r>
            <a:r>
              <a:rPr lang="en-US" dirty="0" err="1" smtClean="0"/>
              <a:t>Undercoverage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proportion of population </a:t>
            </a:r>
            <a:r>
              <a:rPr lang="en-US" dirty="0"/>
              <a:t>i</a:t>
            </a:r>
            <a:r>
              <a:rPr lang="en-US" dirty="0" smtClean="0"/>
              <a:t>s not sampled at all or is under represented</a:t>
            </a:r>
          </a:p>
          <a:p>
            <a:endParaRPr lang="en-US" dirty="0"/>
          </a:p>
          <a:p>
            <a:r>
              <a:rPr lang="en-US" dirty="0" smtClean="0"/>
              <a:t>Why most survey results include details about the survey respondents and details about the whole pop.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Danger!  </a:t>
            </a:r>
            <a:r>
              <a:rPr lang="en-US" sz="3600" dirty="0" err="1" smtClean="0"/>
              <a:t>Nonresponse</a:t>
            </a:r>
            <a:r>
              <a:rPr lang="en-US" sz="3600" dirty="0" smtClean="0"/>
              <a:t> &amp; Influential Response Bias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Common and Serious Source of Bias</a:t>
            </a:r>
          </a:p>
          <a:p>
            <a:r>
              <a:rPr lang="en-US" dirty="0" smtClean="0"/>
              <a:t>Issue if those </a:t>
            </a:r>
            <a:r>
              <a:rPr lang="en-US" u="sng" dirty="0" smtClean="0"/>
              <a:t>not</a:t>
            </a:r>
            <a:r>
              <a:rPr lang="en-US" dirty="0" smtClean="0"/>
              <a:t> responding differ from those that </a:t>
            </a:r>
            <a:r>
              <a:rPr lang="en-US" u="sng" dirty="0" smtClean="0"/>
              <a:t>do</a:t>
            </a:r>
          </a:p>
          <a:p>
            <a:r>
              <a:rPr lang="en-US" dirty="0" smtClean="0"/>
              <a:t>Avoid survey refusal by:</a:t>
            </a:r>
          </a:p>
          <a:p>
            <a:pPr lvl="1"/>
            <a:r>
              <a:rPr lang="en-US" dirty="0" smtClean="0"/>
              <a:t>Keeping survey short</a:t>
            </a:r>
          </a:p>
          <a:p>
            <a:pPr lvl="2"/>
            <a:r>
              <a:rPr lang="en-US" dirty="0" smtClean="0"/>
              <a:t>Only ask ?s whose answers would direct you to model or do differently</a:t>
            </a:r>
          </a:p>
          <a:p>
            <a:pPr lvl="1"/>
            <a:r>
              <a:rPr lang="en-US" dirty="0" smtClean="0"/>
              <a:t>Avoid influential responses</a:t>
            </a:r>
          </a:p>
          <a:p>
            <a:pPr lvl="2"/>
            <a:r>
              <a:rPr lang="en-US" dirty="0" smtClean="0"/>
              <a:t>Response Bias = anything in survey design that influences responses</a:t>
            </a:r>
          </a:p>
          <a:p>
            <a:pPr lvl="3"/>
            <a:r>
              <a:rPr lang="en-US" dirty="0" smtClean="0"/>
              <a:t>Don’t ask personal facts</a:t>
            </a:r>
          </a:p>
          <a:p>
            <a:pPr lvl="3"/>
            <a:r>
              <a:rPr lang="en-US" dirty="0" smtClean="0"/>
              <a:t>Don’t ask about illegal behavior</a:t>
            </a:r>
          </a:p>
          <a:p>
            <a:pPr lvl="3"/>
            <a:r>
              <a:rPr lang="en-US" dirty="0" smtClean="0"/>
              <a:t>Remove desire to please interviewer</a:t>
            </a:r>
          </a:p>
          <a:p>
            <a:pPr lvl="3"/>
            <a:r>
              <a:rPr lang="en-US" dirty="0" smtClean="0"/>
              <a:t>Avoid leading statements</a:t>
            </a:r>
          </a:p>
          <a:p>
            <a:pPr lvl="3"/>
            <a:r>
              <a:rPr lang="en-US" dirty="0" smtClean="0"/>
              <a:t>Avoid misinterpretation or confusion</a:t>
            </a:r>
            <a:endParaRPr lang="en-US" dirty="0"/>
          </a:p>
        </p:txBody>
      </p:sp>
      <p:pic>
        <p:nvPicPr>
          <p:cNvPr id="2050" name="Picture 2" descr="http://blogdotcruxresearchdotcom.files.wordpress.com/2013/08/halloween-poll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52671"/>
            <a:ext cx="3276600" cy="2605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from bias?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way to recover from bias!</a:t>
            </a:r>
          </a:p>
          <a:p>
            <a:r>
              <a:rPr lang="en-US" dirty="0" smtClean="0"/>
              <a:t>Statisticians know this!</a:t>
            </a:r>
          </a:p>
          <a:p>
            <a:r>
              <a:rPr lang="en-US" dirty="0" smtClean="0"/>
              <a:t>Always report your sampling methods in detail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Random Sampling</a:t>
            </a:r>
          </a:p>
          <a:p>
            <a:r>
              <a:rPr lang="en-US" dirty="0" smtClean="0"/>
              <a:t>Stratified Random Sampling</a:t>
            </a:r>
          </a:p>
          <a:p>
            <a:r>
              <a:rPr lang="en-US" dirty="0" smtClean="0"/>
              <a:t>Cluster Sampling</a:t>
            </a:r>
          </a:p>
          <a:p>
            <a:r>
              <a:rPr lang="en-US" dirty="0" smtClean="0"/>
              <a:t>Multistage Sampling</a:t>
            </a:r>
          </a:p>
          <a:p>
            <a:r>
              <a:rPr lang="en-US" dirty="0" smtClean="0"/>
              <a:t>Systematic Sampling</a:t>
            </a:r>
          </a:p>
          <a:p>
            <a:r>
              <a:rPr lang="en-US" dirty="0" smtClean="0"/>
              <a:t>Voluntary Sampling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Convenience Sampling 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Each group will do one problem, then we’ll share out.  For all, ID:</a:t>
            </a:r>
          </a:p>
          <a:p>
            <a:r>
              <a:rPr lang="en-US" sz="2400" dirty="0" smtClean="0"/>
              <a:t>Population</a:t>
            </a:r>
          </a:p>
          <a:p>
            <a:r>
              <a:rPr lang="en-US" sz="2400" dirty="0" smtClean="0"/>
              <a:t>Pop parameter of interest</a:t>
            </a:r>
          </a:p>
          <a:p>
            <a:r>
              <a:rPr lang="en-US" sz="2400" dirty="0" smtClean="0"/>
              <a:t>The sampling frame</a:t>
            </a:r>
          </a:p>
          <a:p>
            <a:r>
              <a:rPr lang="en-US" sz="2400" dirty="0" smtClean="0"/>
              <a:t>The sample</a:t>
            </a:r>
          </a:p>
          <a:p>
            <a:r>
              <a:rPr lang="en-US" sz="2400" dirty="0" smtClean="0"/>
              <a:t>The sampling method, including whether or not randomization was employed</a:t>
            </a:r>
          </a:p>
          <a:p>
            <a:r>
              <a:rPr lang="en-US" sz="2400" dirty="0" smtClean="0"/>
              <a:t>Any potential sources of bias and any problems you see in generalizing to the population of interest</a:t>
            </a:r>
          </a:p>
          <a:p>
            <a:endParaRPr lang="en-US" sz="2400" dirty="0" smtClean="0"/>
          </a:p>
          <a:p>
            <a:r>
              <a:rPr lang="en-US" sz="2400" dirty="0" smtClean="0"/>
              <a:t>Ch 12 (3, 5, 6, 9, 10, 14, 15, 32a, 32b)</a:t>
            </a:r>
          </a:p>
          <a:p>
            <a:r>
              <a:rPr lang="en-US" sz="2400" i="1" dirty="0" smtClean="0"/>
              <a:t>Let’s look at a thorough example on the next slide.</a:t>
            </a:r>
          </a:p>
          <a:p>
            <a:endParaRPr lang="en-US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vs. 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Poll = sample survey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Select individuals at random.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On average, sample should look like pop.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sample is representative of pop</a:t>
            </a:r>
            <a:r>
              <a:rPr lang="en-US" i="1" dirty="0" smtClean="0"/>
              <a:t> (no parts OVER or UNDER represented)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 = big enough to measure full range of data  (n is not defined by a % of pop)</a:t>
            </a:r>
          </a:p>
          <a:p>
            <a:pPr>
              <a:buNone/>
            </a:pPr>
            <a:r>
              <a:rPr lang="en-US" dirty="0" smtClean="0"/>
              <a:t>Census = survey of entire pop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Why does this never/rarely happen?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smtClean="0"/>
              <a:t>Hint: Consider a census for saltiness of soup.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200" dirty="0" smtClean="0"/>
              <a:t>A question posted on the Lycos Website on 18 June 2000 asked visitors to the site to say whether they thought that marijuana should be legally available for medicinal purposes.</a:t>
            </a:r>
          </a:p>
          <a:p>
            <a:pPr>
              <a:buNone/>
            </a:pPr>
            <a:r>
              <a:rPr lang="en-US" sz="9200" dirty="0" smtClean="0"/>
              <a:t>Pop = All people	</a:t>
            </a:r>
          </a:p>
          <a:p>
            <a:pPr>
              <a:buNone/>
            </a:pPr>
            <a:r>
              <a:rPr lang="en-US" sz="9200" dirty="0" smtClean="0"/>
              <a:t>Pop parameter =  proportion of people thinking med marijuana should be legal</a:t>
            </a:r>
          </a:p>
          <a:p>
            <a:pPr>
              <a:buNone/>
            </a:pPr>
            <a:r>
              <a:rPr lang="en-US" sz="9200" dirty="0" smtClean="0"/>
              <a:t>Sampling Frame = list of IPs visiting site (?)  		</a:t>
            </a:r>
          </a:p>
          <a:p>
            <a:pPr>
              <a:buNone/>
            </a:pPr>
            <a:r>
              <a:rPr lang="en-US" sz="9200" dirty="0" smtClean="0"/>
              <a:t>Sample = people who volunteer to do survey</a:t>
            </a:r>
          </a:p>
          <a:p>
            <a:pPr>
              <a:buNone/>
            </a:pPr>
            <a:r>
              <a:rPr lang="en-US" sz="9200" dirty="0" smtClean="0"/>
              <a:t>Method = Convenience (who came to site) &amp; Voluntary Sampling.  No randomization was employed.</a:t>
            </a:r>
          </a:p>
          <a:p>
            <a:pPr>
              <a:buNone/>
            </a:pPr>
            <a:r>
              <a:rPr lang="en-US" sz="9200" dirty="0" smtClean="0"/>
              <a:t>Sources of bias = </a:t>
            </a:r>
            <a:r>
              <a:rPr lang="en-US" sz="9200" dirty="0" err="1" smtClean="0"/>
              <a:t>Nonresponse</a:t>
            </a:r>
            <a:r>
              <a:rPr lang="en-US" sz="9200" dirty="0" smtClean="0"/>
              <a:t> bias, Voluntary Response Bias (negative or more vocal opinions tend to predominate), asking about illegal activity, Convenience Sampling Bias (overrepresentation (just “wealthy” with a Internet-enabled digital device and free time)/underrepresentation), overrepresentation because users can be counted more than once (if new IP) or </a:t>
            </a:r>
            <a:r>
              <a:rPr lang="en-US" sz="9200" dirty="0" err="1" smtClean="0"/>
              <a:t>underrep</a:t>
            </a:r>
            <a:r>
              <a:rPr lang="en-US" sz="9200" dirty="0" smtClean="0"/>
              <a:t> if same IPs-different users cannot be counted (for family using same IP).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Ex: Testing Twinkies for freshness (absence of mold).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Design your poll!</a:t>
            </a:r>
          </a:p>
          <a:p>
            <a:pPr>
              <a:buNone/>
            </a:pPr>
            <a:r>
              <a:rPr lang="en-US" dirty="0" smtClean="0"/>
              <a:t>Component:</a:t>
            </a:r>
          </a:p>
          <a:p>
            <a:pPr>
              <a:buNone/>
            </a:pPr>
            <a:r>
              <a:rPr lang="en-US" dirty="0" smtClean="0"/>
              <a:t>Trial:</a:t>
            </a:r>
          </a:p>
          <a:p>
            <a:pPr>
              <a:buNone/>
            </a:pPr>
            <a:r>
              <a:rPr lang="en-US" dirty="0" smtClean="0"/>
              <a:t>Response Variable: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Simulations and Surveys give us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059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Population Model has parameters  (not statistics)</a:t>
            </a:r>
          </a:p>
          <a:p>
            <a:pPr lvl="1"/>
            <a:r>
              <a:rPr lang="en-US" sz="2400" b="1" u="sng" dirty="0" smtClean="0"/>
              <a:t>Estimated</a:t>
            </a:r>
            <a:r>
              <a:rPr lang="en-US" sz="2400" dirty="0" smtClean="0"/>
              <a:t> by sample statistics</a:t>
            </a:r>
          </a:p>
          <a:p>
            <a:pPr lvl="2"/>
            <a:r>
              <a:rPr lang="en-US" dirty="0" smtClean="0"/>
              <a:t>Sample statistic = summary calculated from data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We use </a:t>
            </a:r>
            <a:r>
              <a:rPr lang="en-US" sz="2400" dirty="0" err="1" smtClean="0"/>
              <a:t>greek</a:t>
            </a:r>
            <a:r>
              <a:rPr lang="en-US" sz="2400" dirty="0" smtClean="0"/>
              <a:t> symbols for estimates – “unknowable.”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We use roman symbols for what we actually measure.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When stats. reflect parameters accurately, sample = representative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4114800"/>
          <a:ext cx="6477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Pop. 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statistic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l-GR" dirty="0" smtClean="0"/>
                        <a:t>μ</a:t>
                      </a:r>
                      <a:r>
                        <a:rPr lang="en-US" dirty="0" smtClean="0"/>
                        <a:t>  “mew”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ȳ  </a:t>
                      </a:r>
                      <a:r>
                        <a:rPr lang="en-US" dirty="0" smtClean="0"/>
                        <a:t>“y-bar” (mean)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σ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“sigma”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 “s” (std.</a:t>
                      </a:r>
                      <a:r>
                        <a:rPr lang="en-US" baseline="0" dirty="0" smtClean="0"/>
                        <a:t> dev)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⍴  </a:t>
                      </a:r>
                      <a:r>
                        <a:rPr lang="en-US" dirty="0" smtClean="0"/>
                        <a:t>“rho”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  “r” (correlation)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smtClean="0"/>
                        <a:t>“beta-one”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“b-one” (slope)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  </a:t>
                      </a:r>
                      <a:r>
                        <a:rPr lang="en-US" dirty="0" smtClean="0"/>
                        <a:t>“pee”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p̂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dirty="0" smtClean="0"/>
                        <a:t>“p-hat” (proportion)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incorrect about these claims about surveys?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It is always better to take a census than to draw a sample.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Stopping students on their way out of the cafeteria is a good way to sample if we want to know about the quality of the food there.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true percentage of all Statistics students who enjoy the homework is called a “population statistic.”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Try these too (haven’t lectured about this yet):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We drew a sample of 100 from the 3000 students in a school.  To get the same level of precision for a town of 30,000 residents, we’ll need a sample of 1000.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poll taken at our favorite Web site (www.statsisfun.org) garnered 12,357 responses.  The majority said they enjoy doing statistics homework.  With a sample size that large, we can be pretty sure that most Statistics </a:t>
            </a:r>
            <a:r>
              <a:rPr lang="en-US" dirty="0" err="1" smtClean="0"/>
              <a:t>studens</a:t>
            </a:r>
            <a:r>
              <a:rPr lang="en-US" dirty="0" smtClean="0"/>
              <a:t> feel this way,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Random Sampling</a:t>
            </a:r>
          </a:p>
          <a:p>
            <a:r>
              <a:rPr lang="en-US" dirty="0" smtClean="0"/>
              <a:t>Stratified Random Sampling</a:t>
            </a:r>
          </a:p>
          <a:p>
            <a:r>
              <a:rPr lang="en-US" dirty="0" smtClean="0"/>
              <a:t>Cluster Sampling</a:t>
            </a:r>
          </a:p>
          <a:p>
            <a:r>
              <a:rPr lang="en-US" dirty="0" smtClean="0"/>
              <a:t>Multistage Sampling</a:t>
            </a:r>
          </a:p>
          <a:p>
            <a:r>
              <a:rPr lang="en-US" dirty="0" smtClean="0"/>
              <a:t>Systematic Sampling</a:t>
            </a:r>
          </a:p>
          <a:p>
            <a:r>
              <a:rPr lang="en-US" dirty="0" smtClean="0"/>
              <a:t>Voluntary Sampling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Convenience Sampling 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Random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SRS</a:t>
            </a:r>
          </a:p>
          <a:p>
            <a:r>
              <a:rPr lang="en-US" dirty="0" smtClean="0"/>
              <a:t>Each sample has </a:t>
            </a:r>
            <a:r>
              <a:rPr lang="en-US" u="sng" dirty="0" smtClean="0"/>
              <a:t>equal chance</a:t>
            </a:r>
            <a:r>
              <a:rPr lang="en-US" dirty="0" smtClean="0"/>
              <a:t>* of being selected</a:t>
            </a:r>
          </a:p>
          <a:p>
            <a:r>
              <a:rPr lang="en-US" dirty="0" smtClean="0"/>
              <a:t>Each combo of samples has equal chance of being selected</a:t>
            </a:r>
          </a:p>
          <a:p>
            <a:r>
              <a:rPr lang="en-US" b="1" u="sng" dirty="0" smtClean="0"/>
              <a:t>Standard</a:t>
            </a:r>
            <a:r>
              <a:rPr lang="en-US" dirty="0" smtClean="0"/>
              <a:t> to compare other sampling methods to</a:t>
            </a:r>
          </a:p>
          <a:p>
            <a:endParaRPr lang="en-US" dirty="0"/>
          </a:p>
          <a:p>
            <a:pPr>
              <a:buNone/>
            </a:pPr>
            <a:r>
              <a:rPr lang="en-US" i="1" dirty="0" smtClean="0"/>
              <a:t>* How do we do that?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</a:t>
            </a:r>
            <a:r>
              <a:rPr lang="en-US" dirty="0" err="1" smtClean="0"/>
              <a:t>indiv.s</a:t>
            </a:r>
            <a:r>
              <a:rPr lang="en-US" dirty="0" smtClean="0"/>
              <a:t> from which sample is drawn</a:t>
            </a:r>
          </a:p>
          <a:p>
            <a:r>
              <a:rPr lang="en-US" dirty="0" smtClean="0"/>
              <a:t>Defines total pop.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Sampling Frame </a:t>
            </a:r>
          </a:p>
          <a:p>
            <a:pPr>
              <a:buNone/>
            </a:pPr>
            <a:r>
              <a:rPr lang="en-US" dirty="0" smtClean="0"/>
              <a:t>			+ 			</a:t>
            </a:r>
            <a:r>
              <a:rPr lang="en-US" dirty="0" smtClean="0">
                <a:sym typeface="Wingdings" pitchFamily="2" charset="2"/>
              </a:rPr>
              <a:t>   SRS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Random # Generator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53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Strata in Pops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5562600" cy="3886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Heterogenous</a:t>
            </a:r>
            <a:r>
              <a:rPr lang="en-US" sz="2400" dirty="0" smtClean="0"/>
              <a:t> population: female, male, rich, poor, middle class, babies, teens, adults…</a:t>
            </a:r>
          </a:p>
          <a:p>
            <a:r>
              <a:rPr lang="en-US" sz="2400" dirty="0" smtClean="0"/>
              <a:t>Assumptions: </a:t>
            </a:r>
          </a:p>
          <a:p>
            <a:pPr lvl="1"/>
            <a:r>
              <a:rPr lang="en-US" sz="2000" dirty="0" smtClean="0"/>
              <a:t>Strata differ from each other, but within strata, homogenous</a:t>
            </a:r>
          </a:p>
          <a:p>
            <a:pPr lvl="1"/>
            <a:r>
              <a:rPr lang="en-US" sz="2000" dirty="0" smtClean="0"/>
              <a:t>Each strata NOT representative of whole pop.  </a:t>
            </a:r>
            <a:endParaRPr lang="en-US" sz="2000" dirty="0"/>
          </a:p>
          <a:p>
            <a:pPr lvl="1"/>
            <a:r>
              <a:rPr lang="en-US" sz="2000" dirty="0" smtClean="0"/>
              <a:t>Sampling strata reduces variability between in-strata samples.  Can then compare different strata (avoid Simpson’s Paradox ).</a:t>
            </a:r>
          </a:p>
          <a:p>
            <a:endParaRPr lang="en-US" sz="2400" dirty="0"/>
          </a:p>
        </p:txBody>
      </p:sp>
      <p:pic>
        <p:nvPicPr>
          <p:cNvPr id="18434" name="Picture 2" descr="http://simon.cs.vt.edu/SoSci/converted/Sampling/stratify.gif"/>
          <p:cNvPicPr>
            <a:picLocks noChangeAspect="1" noChangeArrowheads="1"/>
          </p:cNvPicPr>
          <p:nvPr/>
        </p:nvPicPr>
        <p:blipFill>
          <a:blip r:embed="rId3" cstate="print"/>
          <a:srcRect r="5705"/>
          <a:stretch>
            <a:fillRect/>
          </a:stretch>
        </p:blipFill>
        <p:spPr bwMode="auto">
          <a:xfrm>
            <a:off x="5334000" y="1447800"/>
            <a:ext cx="3778686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4876800"/>
            <a:ext cx="701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we divide into strata and sample strata, this is </a:t>
            </a:r>
            <a:r>
              <a:rPr lang="en-US" sz="2400" b="1" dirty="0" smtClean="0"/>
              <a:t>Stratified Random Sampling</a:t>
            </a:r>
          </a:p>
          <a:p>
            <a:endParaRPr lang="en-US" sz="2400" dirty="0" smtClean="0"/>
          </a:p>
          <a:p>
            <a:r>
              <a:rPr lang="en-US" sz="2400" dirty="0" smtClean="0"/>
              <a:t>Ex: Assessing employment rate.  Female, male = strata</a:t>
            </a:r>
          </a:p>
          <a:p>
            <a:r>
              <a:rPr lang="en-US" sz="2400" dirty="0" smtClean="0"/>
              <a:t>Ex: Surveying about a G cartoon movie.  Strata = ?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6988</TotalTime>
  <Words>1026</Words>
  <Application>Microsoft Office PowerPoint</Application>
  <PresentationFormat>On-screen Show (4:3)</PresentationFormat>
  <Paragraphs>175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 12: Sample Surveys</vt:lpstr>
      <vt:lpstr>Poll vs. Census</vt:lpstr>
      <vt:lpstr>Poll Design Example</vt:lpstr>
      <vt:lpstr>Simulations and Surveys give us Models</vt:lpstr>
      <vt:lpstr>What is incorrect about these claims about surveys?</vt:lpstr>
      <vt:lpstr>Sampling Types</vt:lpstr>
      <vt:lpstr>Simple Random Sample</vt:lpstr>
      <vt:lpstr>Sampling Frame</vt:lpstr>
      <vt:lpstr>Strata in Pops</vt:lpstr>
      <vt:lpstr>Clusters in pops</vt:lpstr>
      <vt:lpstr>Cluster, Strata, and SRS</vt:lpstr>
      <vt:lpstr>Systematic Sampling</vt:lpstr>
      <vt:lpstr>Danger!  Voluntary Response Sample</vt:lpstr>
      <vt:lpstr>Danger!  Convenience Sampling</vt:lpstr>
      <vt:lpstr>Danger!  Undercoverage</vt:lpstr>
      <vt:lpstr>Danger!  Nonresponse &amp; Influential Response Bias</vt:lpstr>
      <vt:lpstr>Recovery from bias?</vt:lpstr>
      <vt:lpstr>Sampling Types</vt:lpstr>
      <vt:lpstr>Practice</vt:lpstr>
      <vt:lpstr>Example: #2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12: Sample Surveys</dc:title>
  <dc:creator>debbie_frazier</dc:creator>
  <cp:lastModifiedBy>debbie_frazier</cp:lastModifiedBy>
  <cp:revision>8</cp:revision>
  <dcterms:created xsi:type="dcterms:W3CDTF">2015-10-15T17:53:01Z</dcterms:created>
  <dcterms:modified xsi:type="dcterms:W3CDTF">2015-10-20T14:21:55Z</dcterms:modified>
</cp:coreProperties>
</file>